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21"/>
  </p:notesMasterIdLst>
  <p:sldIdLst>
    <p:sldId id="279" r:id="rId3"/>
    <p:sldId id="257" r:id="rId4"/>
    <p:sldId id="258" r:id="rId5"/>
    <p:sldId id="259" r:id="rId6"/>
    <p:sldId id="260" r:id="rId7"/>
    <p:sldId id="261" r:id="rId8"/>
    <p:sldId id="262" r:id="rId9"/>
    <p:sldId id="277" r:id="rId10"/>
    <p:sldId id="271" r:id="rId11"/>
    <p:sldId id="272" r:id="rId12"/>
    <p:sldId id="273" r:id="rId13"/>
    <p:sldId id="274" r:id="rId14"/>
    <p:sldId id="275" r:id="rId15"/>
    <p:sldId id="276" r:id="rId16"/>
    <p:sldId id="278" r:id="rId17"/>
    <p:sldId id="263" r:id="rId18"/>
    <p:sldId id="280" r:id="rId19"/>
    <p:sldId id="270" r:id="rId20"/>
  </p:sldIdLst>
  <p:sldSz cx="9144000" cy="6858000" type="screen4x3"/>
  <p:notesSz cx="6858000" cy="9144000"/>
  <p:embeddedFontLs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52A78B15-7EC9-4305-BA68-036CB71127C0}">
          <p14:sldIdLst>
            <p14:sldId id="279"/>
            <p14:sldId id="257"/>
            <p14:sldId id="258"/>
            <p14:sldId id="259"/>
            <p14:sldId id="260"/>
            <p14:sldId id="261"/>
            <p14:sldId id="262"/>
            <p14:sldId id="277"/>
            <p14:sldId id="271"/>
            <p14:sldId id="272"/>
            <p14:sldId id="273"/>
            <p14:sldId id="274"/>
            <p14:sldId id="275"/>
            <p14:sldId id="276"/>
            <p14:sldId id="278"/>
            <p14:sldId id="263"/>
            <p14:sldId id="280"/>
            <p14:sldId id="2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0" roundtripDataSignature="AMtx7mgiuf0p++8joCvEuvUbuET/VrSN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5D5049-2D7A-4B24-80F2-3CFBA63739E4}" v="160" dt="2023-06-29T15:58:01.7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1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21"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40" Type="http://customschemas.google.com/relationships/presentationmetadata" Target="metadata"/><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sp>
        <p:nvSpPr>
          <p:cNvPr id="116" name="Google Shape;116;p35"/>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5"/>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150" cy="4873625"/>
          </a:xfrm>
          <a:prstGeom prst="rect">
            <a:avLst/>
          </a:prstGeom>
          <a:noFill/>
          <a:ln>
            <a:noFill/>
          </a:ln>
        </p:spPr>
      </p:sp>
      <p:sp>
        <p:nvSpPr>
          <p:cNvPr id="162" name="Google Shape;162;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9"/>
        <p:cNvGrpSpPr/>
        <p:nvPr/>
      </p:nvGrpSpPr>
      <p:grpSpPr>
        <a:xfrm>
          <a:off x="0" y="0"/>
          <a:ext cx="0" cy="0"/>
          <a:chOff x="0" y="0"/>
          <a:chExt cx="0" cy="0"/>
        </a:xfrm>
      </p:grpSpPr>
      <p:pic>
        <p:nvPicPr>
          <p:cNvPr id="20" name="Google Shape;20;p21"/>
          <p:cNvPicPr preferRelativeResize="0"/>
          <p:nvPr/>
        </p:nvPicPr>
        <p:blipFill rotWithShape="1">
          <a:blip r:embed="rId2">
            <a:alphaModFix/>
          </a:blip>
          <a:srcRect/>
          <a:stretch/>
        </p:blipFill>
        <p:spPr>
          <a:xfrm>
            <a:off x="7159751"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1" name="Google Shape;21;p2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8">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00">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D906AB-9984-E86E-997C-207DC726CC78}"/>
              </a:ext>
            </a:extLst>
          </p:cNvPr>
          <p:cNvSpPr>
            <a:spLocks noGrp="1"/>
          </p:cNvSpPr>
          <p:nvPr>
            <p:ph type="title"/>
          </p:nvPr>
        </p:nvSpPr>
        <p:spPr>
          <a:xfrm>
            <a:off x="619797" y="586855"/>
            <a:ext cx="3172575" cy="3387497"/>
          </a:xfrm>
        </p:spPr>
        <p:txBody>
          <a:bodyPr anchor="b">
            <a:normAutofit/>
          </a:bodyPr>
          <a:lstStyle/>
          <a:p>
            <a:pPr algn="r"/>
            <a:r>
              <a:rPr lang="en-US" sz="2700">
                <a:solidFill>
                  <a:srgbClr val="FFFFFF"/>
                </a:solidFill>
              </a:rPr>
              <a:t>Customer Churn Prediction for Telecommunications Companies </a:t>
            </a:r>
            <a:endParaRPr lang="en-IN" sz="2700">
              <a:solidFill>
                <a:srgbClr val="FFFFFF"/>
              </a:solidFill>
            </a:endParaRPr>
          </a:p>
        </p:txBody>
      </p:sp>
      <p:sp>
        <p:nvSpPr>
          <p:cNvPr id="124" name="Text Placeholder 2">
            <a:extLst>
              <a:ext uri="{FF2B5EF4-FFF2-40B4-BE49-F238E27FC236}">
                <a16:creationId xmlns:a16="http://schemas.microsoft.com/office/drawing/2014/main" id="{59B50FC7-3EDA-8D77-8423-3FF2AE9DEA02}"/>
              </a:ext>
            </a:extLst>
          </p:cNvPr>
          <p:cNvSpPr>
            <a:spLocks noGrp="1"/>
          </p:cNvSpPr>
          <p:nvPr>
            <p:ph type="body" idx="1"/>
          </p:nvPr>
        </p:nvSpPr>
        <p:spPr>
          <a:xfrm>
            <a:off x="4609670" y="544445"/>
            <a:ext cx="4179495" cy="5779085"/>
          </a:xfrm>
        </p:spPr>
        <p:txBody>
          <a:bodyPr anchor="ctr">
            <a:normAutofit/>
          </a:bodyPr>
          <a:lstStyle/>
          <a:p>
            <a:pPr marL="114300" indent="0">
              <a:buNone/>
            </a:pPr>
            <a:r>
              <a:rPr lang="en-US" sz="1700" b="1" i="0" u="none" strike="noStrike" cap="none" dirty="0">
                <a:latin typeface="Arial"/>
                <a:ea typeface="Verdana"/>
                <a:cs typeface="Arial"/>
                <a:sym typeface="Verdana"/>
              </a:rPr>
              <a:t>Mentor Name: </a:t>
            </a:r>
            <a:r>
              <a:rPr lang="en-US" sz="1700" b="1" i="0" u="none" strike="noStrike" cap="none" dirty="0">
                <a:latin typeface="Arial"/>
                <a:ea typeface="Arial"/>
                <a:cs typeface="Arial"/>
                <a:sym typeface="Arial"/>
              </a:rPr>
              <a:t>KARTHIK SIR</a:t>
            </a:r>
            <a:endParaRPr lang="en-US" sz="1700" b="1" dirty="0">
              <a:latin typeface="Arial"/>
              <a:ea typeface="Arial"/>
              <a:cs typeface="Arial"/>
            </a:endParaRPr>
          </a:p>
          <a:p>
            <a:pPr marL="114300" indent="0">
              <a:buNone/>
            </a:pPr>
            <a:endParaRPr lang="en-US" sz="1700" b="1" i="0" u="none" strike="noStrike" cap="none" dirty="0">
              <a:latin typeface="Arial"/>
              <a:ea typeface="Arial"/>
              <a:cs typeface="Arial"/>
              <a:sym typeface="Arial"/>
            </a:endParaRPr>
          </a:p>
          <a:p>
            <a:pPr marL="114300" indent="0">
              <a:buNone/>
            </a:pPr>
            <a:r>
              <a:rPr lang="en-US" sz="1700" b="1" i="0" u="none" strike="noStrike" cap="none" dirty="0">
                <a:latin typeface="Arial"/>
                <a:ea typeface="Arial"/>
                <a:cs typeface="Arial"/>
                <a:sym typeface="Arial"/>
              </a:rPr>
              <a:t>TEAM MEMBERS: </a:t>
            </a:r>
            <a:endParaRPr lang="en-US" sz="1700" b="1" i="0" u="none" strike="noStrike" cap="none" dirty="0">
              <a:latin typeface="Arial"/>
              <a:ea typeface="Arial"/>
              <a:cs typeface="Arial"/>
            </a:endParaRPr>
          </a:p>
          <a:p>
            <a:pPr>
              <a:spcAft>
                <a:spcPts val="582"/>
              </a:spcAft>
              <a:buClr>
                <a:srgbClr val="002776"/>
              </a:buClr>
              <a:buSzPct val="184000"/>
            </a:pPr>
            <a:r>
              <a:rPr lang="en-US" sz="1700" b="0" i="0" u="none" strike="noStrike" cap="none" dirty="0" err="1">
                <a:latin typeface="+mn-lt"/>
                <a:ea typeface="Arial"/>
                <a:cs typeface="Arial"/>
                <a:sym typeface="Arial"/>
              </a:rPr>
              <a:t>Shatish</a:t>
            </a:r>
            <a:r>
              <a:rPr lang="en-US" sz="1700" b="0" i="0" u="none" strike="noStrike" cap="none" dirty="0">
                <a:latin typeface="+mn-lt"/>
                <a:ea typeface="Arial"/>
                <a:cs typeface="Arial"/>
                <a:sym typeface="Arial"/>
              </a:rPr>
              <a:t> Shukla</a:t>
            </a:r>
            <a:endParaRPr lang="en-US" sz="1700" b="0" i="0" u="none" strike="noStrike" cap="none" dirty="0">
              <a:latin typeface="+mn-lt"/>
              <a:ea typeface="Arial"/>
              <a:cs typeface="Arial"/>
            </a:endParaRPr>
          </a:p>
          <a:p>
            <a:pPr>
              <a:spcAft>
                <a:spcPts val="582"/>
              </a:spcAft>
              <a:buClr>
                <a:srgbClr val="002776"/>
              </a:buClr>
              <a:buSzPct val="184000"/>
            </a:pPr>
            <a:r>
              <a:rPr lang="en-US" sz="1700" b="0" i="0" u="none" strike="noStrike" cap="none" dirty="0">
                <a:latin typeface="+mn-lt"/>
                <a:ea typeface="Arial"/>
                <a:cs typeface="Arial"/>
                <a:sym typeface="Arial"/>
              </a:rPr>
              <a:t>Mr. </a:t>
            </a:r>
            <a:r>
              <a:rPr lang="en-US" sz="1700" b="0" i="0" u="none" strike="noStrike" cap="none" dirty="0" err="1">
                <a:latin typeface="+mn-lt"/>
                <a:ea typeface="Arial"/>
                <a:cs typeface="Arial"/>
                <a:sym typeface="Arial"/>
              </a:rPr>
              <a:t>Shivam</a:t>
            </a:r>
            <a:r>
              <a:rPr lang="en-US" sz="1700" b="0" i="0" u="none" strike="noStrike" cap="none" dirty="0">
                <a:latin typeface="+mn-lt"/>
                <a:ea typeface="Arial"/>
                <a:cs typeface="Arial"/>
                <a:sym typeface="Arial"/>
              </a:rPr>
              <a:t> </a:t>
            </a:r>
            <a:r>
              <a:rPr lang="en-US" sz="1700" b="0" i="0" u="none" strike="noStrike" cap="none" dirty="0" err="1">
                <a:latin typeface="+mn-lt"/>
                <a:ea typeface="Arial"/>
                <a:cs typeface="Arial"/>
                <a:sym typeface="Arial"/>
              </a:rPr>
              <a:t>Sureshrao</a:t>
            </a:r>
            <a:r>
              <a:rPr lang="en-US" sz="1700" b="0" i="0" u="none" strike="noStrike" cap="none" dirty="0">
                <a:latin typeface="+mn-lt"/>
                <a:ea typeface="Arial"/>
                <a:cs typeface="Arial"/>
                <a:sym typeface="Arial"/>
              </a:rPr>
              <a:t> </a:t>
            </a:r>
            <a:r>
              <a:rPr lang="en-US" sz="1700" b="0" i="0" u="none" strike="noStrike" cap="none" dirty="0" err="1">
                <a:latin typeface="+mn-lt"/>
                <a:ea typeface="Arial"/>
                <a:cs typeface="Arial"/>
                <a:sym typeface="Arial"/>
              </a:rPr>
              <a:t>Khudsange</a:t>
            </a:r>
            <a:endParaRPr lang="en-US" sz="1700" b="0" i="0" u="none" strike="noStrike" cap="none" dirty="0">
              <a:latin typeface="+mn-lt"/>
              <a:ea typeface="Arial"/>
              <a:cs typeface="Arial"/>
            </a:endParaRPr>
          </a:p>
          <a:p>
            <a:pPr>
              <a:spcAft>
                <a:spcPts val="582"/>
              </a:spcAft>
              <a:buClr>
                <a:srgbClr val="002776"/>
              </a:buClr>
              <a:buSzPct val="184000"/>
            </a:pPr>
            <a:r>
              <a:rPr lang="en-US" sz="1700" b="0" i="0" u="none" strike="noStrike" cap="none" dirty="0">
                <a:latin typeface="+mn-lt"/>
                <a:ea typeface="Arial"/>
                <a:cs typeface="Arial"/>
                <a:sym typeface="Arial"/>
              </a:rPr>
              <a:t>Mrs. Bindu S R</a:t>
            </a:r>
            <a:endParaRPr lang="en-US" sz="1700" b="0" i="0" u="none" strike="noStrike" cap="none" dirty="0">
              <a:latin typeface="+mn-lt"/>
              <a:ea typeface="Arial"/>
              <a:cs typeface="Arial"/>
            </a:endParaRPr>
          </a:p>
          <a:p>
            <a:pPr>
              <a:spcAft>
                <a:spcPts val="582"/>
              </a:spcAft>
              <a:buClr>
                <a:srgbClr val="002776"/>
              </a:buClr>
              <a:buSzPct val="184000"/>
            </a:pPr>
            <a:r>
              <a:rPr lang="en-US" sz="1700" dirty="0">
                <a:latin typeface="+mn-lt"/>
                <a:cs typeface="Arial"/>
              </a:rPr>
              <a:t>Arpita Ashok Sharma</a:t>
            </a:r>
          </a:p>
          <a:p>
            <a:pPr>
              <a:spcAft>
                <a:spcPts val="582"/>
              </a:spcAft>
              <a:buClr>
                <a:srgbClr val="002776"/>
              </a:buClr>
              <a:buSzPct val="184000"/>
            </a:pPr>
            <a:r>
              <a:rPr lang="en-US" sz="1700" b="0" i="0" u="none" strike="noStrike" cap="none" dirty="0" err="1">
                <a:latin typeface="+mn-lt"/>
                <a:ea typeface="Arial"/>
                <a:cs typeface="Arial"/>
                <a:sym typeface="Arial"/>
              </a:rPr>
              <a:t>Mrs</a:t>
            </a:r>
            <a:r>
              <a:rPr lang="en-US" sz="1700" b="0" i="0" u="none" strike="noStrike" cap="none" dirty="0">
                <a:latin typeface="+mn-lt"/>
                <a:ea typeface="Arial"/>
                <a:cs typeface="Arial"/>
                <a:sym typeface="Arial"/>
              </a:rPr>
              <a:t> </a:t>
            </a:r>
            <a:r>
              <a:rPr lang="en-US" sz="1700" b="0" i="0" u="none" strike="noStrike" cap="none" dirty="0" err="1">
                <a:latin typeface="+mn-lt"/>
                <a:ea typeface="Arial"/>
                <a:cs typeface="Arial"/>
                <a:sym typeface="Arial"/>
              </a:rPr>
              <a:t>Parinita</a:t>
            </a:r>
            <a:r>
              <a:rPr lang="en-US" sz="1700" b="0" i="0" u="none" strike="noStrike" cap="none" dirty="0">
                <a:latin typeface="+mn-lt"/>
                <a:ea typeface="Arial"/>
                <a:cs typeface="Arial"/>
                <a:sym typeface="Arial"/>
              </a:rPr>
              <a:t> </a:t>
            </a:r>
            <a:r>
              <a:rPr lang="en-US" sz="1700" b="0" i="0" u="none" strike="noStrike" cap="none" dirty="0" err="1">
                <a:latin typeface="+mn-lt"/>
                <a:ea typeface="Arial"/>
                <a:cs typeface="Arial"/>
                <a:sym typeface="Arial"/>
              </a:rPr>
              <a:t>rahul</a:t>
            </a:r>
            <a:r>
              <a:rPr lang="en-US" sz="1700" b="0" i="0" u="none" strike="noStrike" cap="none" dirty="0">
                <a:latin typeface="+mn-lt"/>
                <a:ea typeface="Arial"/>
                <a:cs typeface="Arial"/>
                <a:sym typeface="Arial"/>
              </a:rPr>
              <a:t> </a:t>
            </a:r>
            <a:r>
              <a:rPr lang="en-US" sz="1700" b="0" i="0" u="none" strike="noStrike" cap="none" dirty="0" err="1">
                <a:latin typeface="+mn-lt"/>
                <a:ea typeface="Arial"/>
                <a:cs typeface="Arial"/>
                <a:sym typeface="Arial"/>
              </a:rPr>
              <a:t>walavekar</a:t>
            </a:r>
            <a:endParaRPr lang="en-US" sz="1700" dirty="0">
              <a:latin typeface="+mn-lt"/>
              <a:cs typeface="Arial"/>
            </a:endParaRPr>
          </a:p>
          <a:p>
            <a:pPr>
              <a:spcAft>
                <a:spcPts val="582"/>
              </a:spcAft>
              <a:buClr>
                <a:srgbClr val="002776"/>
              </a:buClr>
              <a:buSzPct val="184000"/>
            </a:pPr>
            <a:r>
              <a:rPr lang="en-US" sz="1700" b="0" i="0" u="none" strike="noStrike" cap="none" dirty="0" err="1">
                <a:latin typeface="+mn-lt"/>
                <a:ea typeface="Arial"/>
                <a:cs typeface="Arial"/>
                <a:sym typeface="Arial"/>
              </a:rPr>
              <a:t>Dhonthu</a:t>
            </a:r>
            <a:r>
              <a:rPr lang="en-US" sz="1700" b="0" i="0" u="none" strike="noStrike" cap="none" dirty="0">
                <a:latin typeface="+mn-lt"/>
                <a:ea typeface="Arial"/>
                <a:cs typeface="Arial"/>
                <a:sym typeface="Arial"/>
              </a:rPr>
              <a:t> Venkata Kumar</a:t>
            </a:r>
            <a:endParaRPr lang="en-US" sz="1700" dirty="0">
              <a:latin typeface="+mn-lt"/>
              <a:cs typeface="Arial"/>
            </a:endParaRPr>
          </a:p>
          <a:p>
            <a:pPr>
              <a:spcAft>
                <a:spcPts val="582"/>
              </a:spcAft>
              <a:buClr>
                <a:srgbClr val="002776"/>
              </a:buClr>
              <a:buSzPct val="184000"/>
            </a:pPr>
            <a:r>
              <a:rPr lang="en-US" sz="1700" dirty="0">
                <a:latin typeface="+mn-lt"/>
              </a:rPr>
              <a:t>Mr. </a:t>
            </a:r>
            <a:r>
              <a:rPr lang="en-US" sz="1700" dirty="0" err="1">
                <a:latin typeface="+mn-lt"/>
              </a:rPr>
              <a:t>Pothuraju</a:t>
            </a:r>
            <a:r>
              <a:rPr lang="en-US" sz="1700" dirty="0">
                <a:latin typeface="+mn-lt"/>
              </a:rPr>
              <a:t> Pavan Kalyan</a:t>
            </a:r>
            <a:endParaRPr lang="en-US" sz="1700" b="0" i="0" u="none" strike="noStrike" cap="none" dirty="0">
              <a:latin typeface="+mn-lt"/>
              <a:ea typeface="Arial"/>
              <a:cs typeface="Arial"/>
            </a:endParaRPr>
          </a:p>
          <a:p>
            <a:pPr marL="114300" indent="0">
              <a:buNone/>
            </a:pPr>
            <a:endParaRPr lang="en-IN" sz="1700" dirty="0"/>
          </a:p>
          <a:p>
            <a:pPr>
              <a:buNone/>
            </a:pPr>
            <a:r>
              <a:rPr lang="en-US" sz="1700" b="1">
                <a:latin typeface="Arial"/>
                <a:cs typeface="Arial"/>
              </a:rPr>
              <a:t>DATE : 23/12/2022</a:t>
            </a:r>
            <a:endParaRPr lang="en-IN" sz="1700" dirty="0">
              <a:latin typeface="Arial"/>
              <a:cs typeface="Arial"/>
            </a:endParaRPr>
          </a:p>
        </p:txBody>
      </p:sp>
      <p:pic>
        <p:nvPicPr>
          <p:cNvPr id="4" name="Google Shape;333;p1">
            <a:extLst>
              <a:ext uri="{FF2B5EF4-FFF2-40B4-BE49-F238E27FC236}">
                <a16:creationId xmlns:a16="http://schemas.microsoft.com/office/drawing/2014/main" id="{9C0B0D1E-06E6-709B-164F-4BE63C18A651}"/>
              </a:ext>
            </a:extLst>
          </p:cNvPr>
          <p:cNvPicPr preferRelativeResize="0"/>
          <p:nvPr/>
        </p:nvPicPr>
        <p:blipFill rotWithShape="1">
          <a:blip r:embed="rId2">
            <a:alphaModFix/>
          </a:blip>
          <a:srcRect/>
          <a:stretch/>
        </p:blipFill>
        <p:spPr>
          <a:xfrm>
            <a:off x="8137253" y="108745"/>
            <a:ext cx="883843" cy="306285"/>
          </a:xfrm>
          <a:prstGeom prst="rect">
            <a:avLst/>
          </a:prstGeom>
          <a:noFill/>
          <a:ln>
            <a:noFill/>
          </a:ln>
        </p:spPr>
      </p:pic>
    </p:spTree>
    <p:extLst>
      <p:ext uri="{BB962C8B-B14F-4D97-AF65-F5344CB8AC3E}">
        <p14:creationId xmlns:p14="http://schemas.microsoft.com/office/powerpoint/2010/main" val="242440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16EE-077C-F37D-79C6-93D2CBD5881E}"/>
              </a:ext>
            </a:extLst>
          </p:cNvPr>
          <p:cNvSpPr>
            <a:spLocks noGrp="1"/>
          </p:cNvSpPr>
          <p:nvPr>
            <p:ph type="title"/>
          </p:nvPr>
        </p:nvSpPr>
        <p:spPr>
          <a:xfrm>
            <a:off x="88493" y="44042"/>
            <a:ext cx="1189700" cy="547628"/>
          </a:xfrm>
        </p:spPr>
        <p:txBody>
          <a:bodyPr/>
          <a:lstStyle/>
          <a:p>
            <a:r>
              <a:rPr lang="en-US" sz="3600" b="1" i="0" u="none" strike="noStrike" cap="none">
                <a:solidFill>
                  <a:srgbClr val="002776"/>
                </a:solidFill>
                <a:latin typeface="Arial"/>
                <a:ea typeface="Arial"/>
                <a:cs typeface="Arial"/>
                <a:sym typeface="Arial"/>
              </a:rPr>
              <a:t>EDA</a:t>
            </a:r>
            <a:endParaRPr lang="en-IN"/>
          </a:p>
        </p:txBody>
      </p:sp>
      <p:pic>
        <p:nvPicPr>
          <p:cNvPr id="4" name="Google Shape;383;p7">
            <a:extLst>
              <a:ext uri="{FF2B5EF4-FFF2-40B4-BE49-F238E27FC236}">
                <a16:creationId xmlns:a16="http://schemas.microsoft.com/office/drawing/2014/main" id="{048CA52B-BE5F-1942-80F3-CE2DDB89B460}"/>
              </a:ext>
            </a:extLst>
          </p:cNvPr>
          <p:cNvPicPr preferRelativeResize="0"/>
          <p:nvPr/>
        </p:nvPicPr>
        <p:blipFill rotWithShape="1">
          <a:blip r:embed="rId2">
            <a:alphaModFix/>
          </a:blip>
          <a:srcRect/>
          <a:stretch/>
        </p:blipFill>
        <p:spPr>
          <a:xfrm>
            <a:off x="7868456" y="91440"/>
            <a:ext cx="1187051" cy="411359"/>
          </a:xfrm>
          <a:prstGeom prst="rect">
            <a:avLst/>
          </a:prstGeom>
          <a:noFill/>
          <a:ln>
            <a:noFill/>
          </a:ln>
        </p:spPr>
      </p:pic>
      <p:pic>
        <p:nvPicPr>
          <p:cNvPr id="6" name="Picture 5">
            <a:extLst>
              <a:ext uri="{FF2B5EF4-FFF2-40B4-BE49-F238E27FC236}">
                <a16:creationId xmlns:a16="http://schemas.microsoft.com/office/drawing/2014/main" id="{38C297B0-CB7E-1273-5248-085779D892AD}"/>
              </a:ext>
            </a:extLst>
          </p:cNvPr>
          <p:cNvPicPr>
            <a:picLocks noChangeAspect="1"/>
          </p:cNvPicPr>
          <p:nvPr/>
        </p:nvPicPr>
        <p:blipFill rotWithShape="1">
          <a:blip r:embed="rId3"/>
          <a:srcRect l="17447" t="25961" r="34073" b="10191"/>
          <a:stretch/>
        </p:blipFill>
        <p:spPr>
          <a:xfrm>
            <a:off x="0" y="2163096"/>
            <a:ext cx="4572000" cy="4503174"/>
          </a:xfrm>
          <a:prstGeom prst="rect">
            <a:avLst/>
          </a:prstGeom>
        </p:spPr>
      </p:pic>
      <p:pic>
        <p:nvPicPr>
          <p:cNvPr id="8" name="Picture 7">
            <a:extLst>
              <a:ext uri="{FF2B5EF4-FFF2-40B4-BE49-F238E27FC236}">
                <a16:creationId xmlns:a16="http://schemas.microsoft.com/office/drawing/2014/main" id="{C9C45B3C-ECAA-D23D-C7A5-D9FDBB72134A}"/>
              </a:ext>
            </a:extLst>
          </p:cNvPr>
          <p:cNvPicPr>
            <a:picLocks noChangeAspect="1"/>
          </p:cNvPicPr>
          <p:nvPr/>
        </p:nvPicPr>
        <p:blipFill rotWithShape="1">
          <a:blip r:embed="rId4"/>
          <a:srcRect l="17420" t="22329" r="34085" b="11338"/>
          <a:stretch/>
        </p:blipFill>
        <p:spPr>
          <a:xfrm>
            <a:off x="4296697" y="2174515"/>
            <a:ext cx="4847303" cy="4503174"/>
          </a:xfrm>
          <a:prstGeom prst="rect">
            <a:avLst/>
          </a:prstGeom>
        </p:spPr>
      </p:pic>
      <p:sp>
        <p:nvSpPr>
          <p:cNvPr id="9" name="TextBox 8">
            <a:extLst>
              <a:ext uri="{FF2B5EF4-FFF2-40B4-BE49-F238E27FC236}">
                <a16:creationId xmlns:a16="http://schemas.microsoft.com/office/drawing/2014/main" id="{F3A1CD52-E415-AAB9-1F26-ADCD71C2780A}"/>
              </a:ext>
            </a:extLst>
          </p:cNvPr>
          <p:cNvSpPr txBox="1"/>
          <p:nvPr/>
        </p:nvSpPr>
        <p:spPr>
          <a:xfrm>
            <a:off x="88493" y="640450"/>
            <a:ext cx="8967014" cy="1384995"/>
          </a:xfrm>
          <a:prstGeom prst="rect">
            <a:avLst/>
          </a:prstGeom>
          <a:noFill/>
        </p:spPr>
        <p:txBody>
          <a:bodyPr wrap="square" rtlCol="0">
            <a:spAutoFit/>
          </a:bodyPr>
          <a:lstStyle/>
          <a:p>
            <a:pPr marL="285750" indent="-285750">
              <a:buFont typeface="Arial" panose="020B0604020202020204" pitchFamily="34" charset="0"/>
              <a:buChar char="•"/>
            </a:pPr>
            <a:r>
              <a:rPr lang="en-US"/>
              <a:t>From the given graphs, we can understand the churn proportions for two important features: '</a:t>
            </a:r>
            <a:r>
              <a:rPr lang="en-US" err="1"/>
              <a:t>intl.plan</a:t>
            </a:r>
            <a:r>
              <a:rPr lang="en-US"/>
              <a:t>' and '</a:t>
            </a:r>
            <a:r>
              <a:rPr lang="en-US" err="1"/>
              <a:t>voice.plan</a:t>
            </a:r>
            <a:r>
              <a:rPr lang="en-US"/>
              <a:t>'. These graphs provide insights into how these plan features relate to customer churn.</a:t>
            </a:r>
          </a:p>
          <a:p>
            <a:pPr marL="285750" indent="-285750">
              <a:buFont typeface="Arial" panose="020B0604020202020204" pitchFamily="34" charset="0"/>
              <a:buChar char="•"/>
            </a:pPr>
            <a:r>
              <a:rPr lang="en-US"/>
              <a:t>Customers with an international plan have a higher churn proportion compared to customers without an international plan.</a:t>
            </a:r>
          </a:p>
          <a:p>
            <a:pPr marL="285750" indent="-285750">
              <a:buFont typeface="Arial" panose="020B0604020202020204" pitchFamily="34" charset="0"/>
              <a:buChar char="•"/>
            </a:pPr>
            <a:r>
              <a:rPr lang="en-US"/>
              <a:t>Customers with a voicemail plan have a slightly higher churn proportion compared to customers without a voicemail plan.</a:t>
            </a:r>
            <a:endParaRPr lang="en-IN"/>
          </a:p>
        </p:txBody>
      </p:sp>
    </p:spTree>
    <p:extLst>
      <p:ext uri="{BB962C8B-B14F-4D97-AF65-F5344CB8AC3E}">
        <p14:creationId xmlns:p14="http://schemas.microsoft.com/office/powerpoint/2010/main" val="356744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095A05-64AC-8C9B-A6DE-BA6E98CB9CA0}"/>
              </a:ext>
            </a:extLst>
          </p:cNvPr>
          <p:cNvSpPr txBox="1"/>
          <p:nvPr/>
        </p:nvSpPr>
        <p:spPr>
          <a:xfrm>
            <a:off x="0" y="0"/>
            <a:ext cx="1268361" cy="646331"/>
          </a:xfrm>
          <a:prstGeom prst="rect">
            <a:avLst/>
          </a:prstGeom>
          <a:noFill/>
        </p:spPr>
        <p:txBody>
          <a:bodyPr wrap="square">
            <a:spAutoFit/>
          </a:bodyPr>
          <a:lstStyle/>
          <a:p>
            <a:r>
              <a:rPr lang="en-US" sz="3600" b="1" i="0" u="none" strike="noStrike" cap="none">
                <a:solidFill>
                  <a:srgbClr val="002776"/>
                </a:solidFill>
                <a:latin typeface="Arial"/>
                <a:ea typeface="Arial"/>
                <a:cs typeface="Arial"/>
                <a:sym typeface="Arial"/>
              </a:rPr>
              <a:t>EDA</a:t>
            </a:r>
            <a:endParaRPr lang="en-IN" sz="3600"/>
          </a:p>
        </p:txBody>
      </p:sp>
      <p:pic>
        <p:nvPicPr>
          <p:cNvPr id="6" name="Google Shape;383;p7">
            <a:extLst>
              <a:ext uri="{FF2B5EF4-FFF2-40B4-BE49-F238E27FC236}">
                <a16:creationId xmlns:a16="http://schemas.microsoft.com/office/drawing/2014/main" id="{A88C1625-21FA-F135-868F-3AD94E14D294}"/>
              </a:ext>
            </a:extLst>
          </p:cNvPr>
          <p:cNvPicPr preferRelativeResize="0"/>
          <p:nvPr/>
        </p:nvPicPr>
        <p:blipFill rotWithShape="1">
          <a:blip r:embed="rId2">
            <a:alphaModFix/>
          </a:blip>
          <a:srcRect/>
          <a:stretch/>
        </p:blipFill>
        <p:spPr>
          <a:xfrm>
            <a:off x="7868456" y="91440"/>
            <a:ext cx="1187051" cy="411359"/>
          </a:xfrm>
          <a:prstGeom prst="rect">
            <a:avLst/>
          </a:prstGeom>
          <a:noFill/>
          <a:ln>
            <a:noFill/>
          </a:ln>
        </p:spPr>
      </p:pic>
      <p:pic>
        <p:nvPicPr>
          <p:cNvPr id="8" name="Picture 7">
            <a:extLst>
              <a:ext uri="{FF2B5EF4-FFF2-40B4-BE49-F238E27FC236}">
                <a16:creationId xmlns:a16="http://schemas.microsoft.com/office/drawing/2014/main" id="{AED20264-5162-F0CA-B2F1-7A85E303AE9F}"/>
              </a:ext>
            </a:extLst>
          </p:cNvPr>
          <p:cNvPicPr>
            <a:picLocks noChangeAspect="1"/>
          </p:cNvPicPr>
          <p:nvPr/>
        </p:nvPicPr>
        <p:blipFill rotWithShape="1">
          <a:blip r:embed="rId3"/>
          <a:srcRect l="18065" t="29212" r="42997" b="17725"/>
          <a:stretch/>
        </p:blipFill>
        <p:spPr>
          <a:xfrm>
            <a:off x="252046" y="1816018"/>
            <a:ext cx="8209935" cy="4950542"/>
          </a:xfrm>
          <a:prstGeom prst="rect">
            <a:avLst/>
          </a:prstGeom>
        </p:spPr>
      </p:pic>
      <p:sp>
        <p:nvSpPr>
          <p:cNvPr id="9" name="TextBox 8">
            <a:extLst>
              <a:ext uri="{FF2B5EF4-FFF2-40B4-BE49-F238E27FC236}">
                <a16:creationId xmlns:a16="http://schemas.microsoft.com/office/drawing/2014/main" id="{97E268AC-F0E1-1585-1A48-7DEE8351D83E}"/>
              </a:ext>
            </a:extLst>
          </p:cNvPr>
          <p:cNvSpPr txBox="1"/>
          <p:nvPr/>
        </p:nvSpPr>
        <p:spPr>
          <a:xfrm>
            <a:off x="1" y="682356"/>
            <a:ext cx="8386916" cy="1292662"/>
          </a:xfrm>
          <a:prstGeom prst="rect">
            <a:avLst/>
          </a:prstGeom>
          <a:noFill/>
        </p:spPr>
        <p:txBody>
          <a:bodyPr wrap="square" rtlCol="0">
            <a:spAutoFit/>
          </a:bodyPr>
          <a:lstStyle/>
          <a:p>
            <a:pPr marL="285750" indent="-285750">
              <a:buFont typeface="Arial" panose="020B0604020202020204" pitchFamily="34" charset="0"/>
              <a:buChar char="•"/>
            </a:pPr>
            <a:r>
              <a:rPr lang="en-US" sz="1300"/>
              <a:t>From the given histogram, we can understand the distribution of account lengths for customers who have churned ('Churn Yes') and customers who have not churned ('Churn No’). </a:t>
            </a:r>
          </a:p>
          <a:p>
            <a:pPr marL="285750" indent="-285750">
              <a:buFont typeface="Arial" panose="020B0604020202020204" pitchFamily="34" charset="0"/>
              <a:buChar char="•"/>
            </a:pPr>
            <a:r>
              <a:rPr lang="en-US" sz="1300"/>
              <a:t>The x-axis represents the account length, which indicates how long the customer has been an active subscriber.</a:t>
            </a:r>
          </a:p>
          <a:p>
            <a:pPr marL="285750" indent="-285750">
              <a:buFont typeface="Arial" panose="020B0604020202020204" pitchFamily="34" charset="0"/>
              <a:buChar char="•"/>
            </a:pPr>
            <a:r>
              <a:rPr lang="en-US" sz="1300"/>
              <a:t>From below graph we can understand customer who have active subscription for long time are less likely to be churn.</a:t>
            </a:r>
          </a:p>
        </p:txBody>
      </p:sp>
    </p:spTree>
    <p:extLst>
      <p:ext uri="{BB962C8B-B14F-4D97-AF65-F5344CB8AC3E}">
        <p14:creationId xmlns:p14="http://schemas.microsoft.com/office/powerpoint/2010/main" val="209739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DF09-8258-3E7E-31DB-4DA68A1754A7}"/>
              </a:ext>
            </a:extLst>
          </p:cNvPr>
          <p:cNvSpPr>
            <a:spLocks noGrp="1"/>
          </p:cNvSpPr>
          <p:nvPr>
            <p:ph type="title"/>
          </p:nvPr>
        </p:nvSpPr>
        <p:spPr>
          <a:xfrm>
            <a:off x="0" y="0"/>
            <a:ext cx="1170036" cy="636118"/>
          </a:xfrm>
        </p:spPr>
        <p:txBody>
          <a:bodyPr/>
          <a:lstStyle/>
          <a:p>
            <a:r>
              <a:rPr lang="en-US" sz="3600" b="1" i="0" u="none" strike="noStrike" cap="none">
                <a:solidFill>
                  <a:srgbClr val="002776"/>
                </a:solidFill>
                <a:latin typeface="Arial"/>
                <a:ea typeface="Arial"/>
                <a:cs typeface="Arial"/>
                <a:sym typeface="Arial"/>
              </a:rPr>
              <a:t>EDA</a:t>
            </a:r>
            <a:endParaRPr lang="en-IN"/>
          </a:p>
        </p:txBody>
      </p:sp>
      <p:pic>
        <p:nvPicPr>
          <p:cNvPr id="4" name="Google Shape;383;p7">
            <a:extLst>
              <a:ext uri="{FF2B5EF4-FFF2-40B4-BE49-F238E27FC236}">
                <a16:creationId xmlns:a16="http://schemas.microsoft.com/office/drawing/2014/main" id="{85E3C090-866C-7D51-C1D8-FC2B86A39894}"/>
              </a:ext>
            </a:extLst>
          </p:cNvPr>
          <p:cNvPicPr preferRelativeResize="0"/>
          <p:nvPr/>
        </p:nvPicPr>
        <p:blipFill rotWithShape="1">
          <a:blip r:embed="rId2">
            <a:alphaModFix/>
          </a:blip>
          <a:srcRect/>
          <a:stretch/>
        </p:blipFill>
        <p:spPr>
          <a:xfrm>
            <a:off x="7868456" y="78658"/>
            <a:ext cx="1170037" cy="424141"/>
          </a:xfrm>
          <a:prstGeom prst="rect">
            <a:avLst/>
          </a:prstGeom>
          <a:noFill/>
          <a:ln>
            <a:noFill/>
          </a:ln>
        </p:spPr>
      </p:pic>
      <p:pic>
        <p:nvPicPr>
          <p:cNvPr id="6" name="Picture 5">
            <a:extLst>
              <a:ext uri="{FF2B5EF4-FFF2-40B4-BE49-F238E27FC236}">
                <a16:creationId xmlns:a16="http://schemas.microsoft.com/office/drawing/2014/main" id="{CAC0EED6-92D9-8EBD-81E3-34B717AF95EF}"/>
              </a:ext>
            </a:extLst>
          </p:cNvPr>
          <p:cNvPicPr>
            <a:picLocks noChangeAspect="1"/>
          </p:cNvPicPr>
          <p:nvPr/>
        </p:nvPicPr>
        <p:blipFill rotWithShape="1">
          <a:blip r:embed="rId3"/>
          <a:srcRect l="16882" t="28148" r="41398" b="18602"/>
          <a:stretch/>
        </p:blipFill>
        <p:spPr>
          <a:xfrm>
            <a:off x="599767" y="1897626"/>
            <a:ext cx="7944465" cy="4783695"/>
          </a:xfrm>
          <a:prstGeom prst="rect">
            <a:avLst/>
          </a:prstGeom>
        </p:spPr>
      </p:pic>
      <p:sp>
        <p:nvSpPr>
          <p:cNvPr id="8" name="TextBox 7">
            <a:extLst>
              <a:ext uri="{FF2B5EF4-FFF2-40B4-BE49-F238E27FC236}">
                <a16:creationId xmlns:a16="http://schemas.microsoft.com/office/drawing/2014/main" id="{628CFAF0-A331-0D70-2893-AC984F737B52}"/>
              </a:ext>
            </a:extLst>
          </p:cNvPr>
          <p:cNvSpPr txBox="1"/>
          <p:nvPr/>
        </p:nvSpPr>
        <p:spPr>
          <a:xfrm>
            <a:off x="432617" y="1071921"/>
            <a:ext cx="7649499" cy="523220"/>
          </a:xfrm>
          <a:prstGeom prst="rect">
            <a:avLst/>
          </a:prstGeom>
          <a:noFill/>
        </p:spPr>
        <p:txBody>
          <a:bodyPr wrap="square" rtlCol="0">
            <a:spAutoFit/>
          </a:bodyPr>
          <a:lstStyle/>
          <a:p>
            <a:pPr marL="285750" indent="-285750">
              <a:buFont typeface="Arial" panose="020B0604020202020204" pitchFamily="34" charset="0"/>
              <a:buChar char="•"/>
            </a:pPr>
            <a:r>
              <a:rPr lang="en-US" sz="1400"/>
              <a:t>Here also we can understand customer who have active subscription for long time are less likely to be churn.</a:t>
            </a:r>
            <a:endParaRPr lang="en-IN"/>
          </a:p>
        </p:txBody>
      </p:sp>
    </p:spTree>
    <p:extLst>
      <p:ext uri="{BB962C8B-B14F-4D97-AF65-F5344CB8AC3E}">
        <p14:creationId xmlns:p14="http://schemas.microsoft.com/office/powerpoint/2010/main" val="1979870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8A1B5D-AB61-7070-1CC7-1EB6273EBC1A}"/>
              </a:ext>
            </a:extLst>
          </p:cNvPr>
          <p:cNvSpPr txBox="1"/>
          <p:nvPr/>
        </p:nvSpPr>
        <p:spPr>
          <a:xfrm>
            <a:off x="0" y="0"/>
            <a:ext cx="1184787" cy="646331"/>
          </a:xfrm>
          <a:prstGeom prst="rect">
            <a:avLst/>
          </a:prstGeom>
          <a:noFill/>
        </p:spPr>
        <p:txBody>
          <a:bodyPr wrap="square">
            <a:spAutoFit/>
          </a:bodyPr>
          <a:lstStyle/>
          <a:p>
            <a:r>
              <a:rPr lang="en-US" sz="3600" b="1" i="0" u="none" strike="noStrike" cap="none">
                <a:solidFill>
                  <a:srgbClr val="002776"/>
                </a:solidFill>
                <a:latin typeface="Arial"/>
                <a:ea typeface="Arial"/>
                <a:cs typeface="Arial"/>
                <a:sym typeface="Arial"/>
              </a:rPr>
              <a:t>EDA</a:t>
            </a:r>
            <a:endParaRPr lang="en-IN" sz="3600"/>
          </a:p>
        </p:txBody>
      </p:sp>
      <p:pic>
        <p:nvPicPr>
          <p:cNvPr id="6" name="Google Shape;383;p7">
            <a:extLst>
              <a:ext uri="{FF2B5EF4-FFF2-40B4-BE49-F238E27FC236}">
                <a16:creationId xmlns:a16="http://schemas.microsoft.com/office/drawing/2014/main" id="{5C7A0539-A8E6-6897-36A5-B3C187E20E7F}"/>
              </a:ext>
            </a:extLst>
          </p:cNvPr>
          <p:cNvPicPr preferRelativeResize="0"/>
          <p:nvPr/>
        </p:nvPicPr>
        <p:blipFill rotWithShape="1">
          <a:blip r:embed="rId2">
            <a:alphaModFix/>
          </a:blip>
          <a:srcRect/>
          <a:stretch/>
        </p:blipFill>
        <p:spPr>
          <a:xfrm>
            <a:off x="7868456" y="78658"/>
            <a:ext cx="1170037" cy="424141"/>
          </a:xfrm>
          <a:prstGeom prst="rect">
            <a:avLst/>
          </a:prstGeom>
          <a:noFill/>
          <a:ln>
            <a:noFill/>
          </a:ln>
        </p:spPr>
      </p:pic>
      <p:pic>
        <p:nvPicPr>
          <p:cNvPr id="8" name="Picture 7">
            <a:extLst>
              <a:ext uri="{FF2B5EF4-FFF2-40B4-BE49-F238E27FC236}">
                <a16:creationId xmlns:a16="http://schemas.microsoft.com/office/drawing/2014/main" id="{0AAC0A04-B9C5-1C1F-2E71-9DCDE976C3E7}"/>
              </a:ext>
            </a:extLst>
          </p:cNvPr>
          <p:cNvPicPr>
            <a:picLocks noChangeAspect="1"/>
          </p:cNvPicPr>
          <p:nvPr/>
        </p:nvPicPr>
        <p:blipFill rotWithShape="1">
          <a:blip r:embed="rId3"/>
          <a:srcRect l="16774" t="26535" r="42473" b="20705"/>
          <a:stretch/>
        </p:blipFill>
        <p:spPr>
          <a:xfrm>
            <a:off x="0" y="2556387"/>
            <a:ext cx="4572000" cy="4301613"/>
          </a:xfrm>
          <a:prstGeom prst="rect">
            <a:avLst/>
          </a:prstGeom>
        </p:spPr>
      </p:pic>
      <p:pic>
        <p:nvPicPr>
          <p:cNvPr id="10" name="Picture 9">
            <a:extLst>
              <a:ext uri="{FF2B5EF4-FFF2-40B4-BE49-F238E27FC236}">
                <a16:creationId xmlns:a16="http://schemas.microsoft.com/office/drawing/2014/main" id="{A08D2463-AC95-185B-CF14-4BE49505CFCB}"/>
              </a:ext>
            </a:extLst>
          </p:cNvPr>
          <p:cNvPicPr>
            <a:picLocks noChangeAspect="1"/>
          </p:cNvPicPr>
          <p:nvPr/>
        </p:nvPicPr>
        <p:blipFill rotWithShape="1">
          <a:blip r:embed="rId4"/>
          <a:srcRect l="18816" t="28638" r="42581" b="18602"/>
          <a:stretch/>
        </p:blipFill>
        <p:spPr>
          <a:xfrm>
            <a:off x="4677507" y="2556388"/>
            <a:ext cx="4466493" cy="4222954"/>
          </a:xfrm>
          <a:prstGeom prst="rect">
            <a:avLst/>
          </a:prstGeom>
        </p:spPr>
      </p:pic>
      <p:sp>
        <p:nvSpPr>
          <p:cNvPr id="11" name="TextBox 10">
            <a:extLst>
              <a:ext uri="{FF2B5EF4-FFF2-40B4-BE49-F238E27FC236}">
                <a16:creationId xmlns:a16="http://schemas.microsoft.com/office/drawing/2014/main" id="{D51448C4-FA47-521A-84F9-02551A8E1252}"/>
              </a:ext>
            </a:extLst>
          </p:cNvPr>
          <p:cNvSpPr txBox="1"/>
          <p:nvPr/>
        </p:nvSpPr>
        <p:spPr>
          <a:xfrm>
            <a:off x="196645" y="816077"/>
            <a:ext cx="8681884" cy="1384995"/>
          </a:xfrm>
          <a:prstGeom prst="rect">
            <a:avLst/>
          </a:prstGeom>
          <a:noFill/>
        </p:spPr>
        <p:txBody>
          <a:bodyPr wrap="square" rtlCol="0">
            <a:spAutoFit/>
          </a:bodyPr>
          <a:lstStyle/>
          <a:p>
            <a:pPr marL="285750" indent="-285750">
              <a:buFont typeface="Arial" panose="020B0604020202020204" pitchFamily="34" charset="0"/>
              <a:buChar char="•"/>
            </a:pPr>
            <a:r>
              <a:rPr lang="en-US"/>
              <a:t>From the given histogram, we can understand the distribution of total charges for customers who have churned ('Churn Yes') and customers who have not churned ('Churn No’).</a:t>
            </a:r>
          </a:p>
          <a:p>
            <a:pPr marL="285750" indent="-285750">
              <a:buFont typeface="Arial" panose="020B0604020202020204" pitchFamily="34" charset="0"/>
              <a:buChar char="•"/>
            </a:pPr>
            <a:r>
              <a:rPr lang="en-US"/>
              <a:t>Here Total Charge  = (</a:t>
            </a:r>
            <a:r>
              <a:rPr lang="en-US" err="1"/>
              <a:t>df</a:t>
            </a:r>
            <a:r>
              <a:rPr lang="en-US"/>
              <a:t>['</a:t>
            </a:r>
            <a:r>
              <a:rPr lang="en-US" err="1"/>
              <a:t>intl.charge</a:t>
            </a:r>
            <a:r>
              <a:rPr lang="en-US"/>
              <a:t>']+ </a:t>
            </a:r>
            <a:r>
              <a:rPr lang="en-US" err="1"/>
              <a:t>df</a:t>
            </a:r>
            <a:r>
              <a:rPr lang="en-US"/>
              <a:t>['</a:t>
            </a:r>
            <a:r>
              <a:rPr lang="en-US" err="1"/>
              <a:t>day.charge</a:t>
            </a:r>
            <a:r>
              <a:rPr lang="en-US"/>
              <a:t>'] + </a:t>
            </a:r>
            <a:r>
              <a:rPr lang="en-US" err="1"/>
              <a:t>df</a:t>
            </a:r>
            <a:r>
              <a:rPr lang="en-US"/>
              <a:t>['</a:t>
            </a:r>
            <a:r>
              <a:rPr lang="en-US" err="1"/>
              <a:t>eve.charge</a:t>
            </a:r>
            <a:r>
              <a:rPr lang="en-US"/>
              <a:t>']+ </a:t>
            </a:r>
            <a:r>
              <a:rPr lang="en-US" err="1"/>
              <a:t>df</a:t>
            </a:r>
            <a:r>
              <a:rPr lang="en-US"/>
              <a:t>['</a:t>
            </a:r>
            <a:r>
              <a:rPr lang="en-US" err="1"/>
              <a:t>night.charge</a:t>
            </a:r>
            <a:r>
              <a:rPr lang="en-US"/>
              <a:t>’])</a:t>
            </a:r>
          </a:p>
          <a:p>
            <a:pPr marL="285750" indent="-285750">
              <a:buFont typeface="Arial" panose="020B0604020202020204" pitchFamily="34" charset="0"/>
              <a:buChar char="•"/>
            </a:pPr>
            <a:r>
              <a:rPr lang="en-US"/>
              <a:t>Same Total Min = (</a:t>
            </a:r>
            <a:r>
              <a:rPr lang="en-US" err="1"/>
              <a:t>df</a:t>
            </a:r>
            <a:r>
              <a:rPr lang="en-US"/>
              <a:t>['</a:t>
            </a:r>
            <a:r>
              <a:rPr lang="en-US" err="1"/>
              <a:t>intl.mins</a:t>
            </a:r>
            <a:r>
              <a:rPr lang="en-US"/>
              <a:t>'] + </a:t>
            </a:r>
            <a:r>
              <a:rPr lang="en-US" err="1"/>
              <a:t>df</a:t>
            </a:r>
            <a:r>
              <a:rPr lang="en-US"/>
              <a:t>['</a:t>
            </a:r>
            <a:r>
              <a:rPr lang="en-US" err="1"/>
              <a:t>day.mins</a:t>
            </a:r>
            <a:r>
              <a:rPr lang="en-US"/>
              <a:t>'] + </a:t>
            </a:r>
            <a:r>
              <a:rPr lang="en-US" err="1"/>
              <a:t>df</a:t>
            </a:r>
            <a:r>
              <a:rPr lang="en-US"/>
              <a:t>['</a:t>
            </a:r>
            <a:r>
              <a:rPr lang="en-US" err="1"/>
              <a:t>eve.mins</a:t>
            </a:r>
            <a:r>
              <a:rPr lang="en-US"/>
              <a:t>'] + </a:t>
            </a:r>
            <a:r>
              <a:rPr lang="en-US" err="1"/>
              <a:t>df</a:t>
            </a:r>
            <a:r>
              <a:rPr lang="en-US"/>
              <a:t>['</a:t>
            </a:r>
            <a:r>
              <a:rPr lang="en-US" err="1"/>
              <a:t>night.mins</a:t>
            </a:r>
            <a:r>
              <a:rPr lang="en-US"/>
              <a:t>’]).</a:t>
            </a:r>
          </a:p>
          <a:p>
            <a:pPr marL="285750" indent="-285750">
              <a:buFont typeface="Arial" panose="020B0604020202020204" pitchFamily="34" charset="0"/>
              <a:buChar char="•"/>
            </a:pPr>
            <a:r>
              <a:rPr lang="en-US"/>
              <a:t>From graph 1 and 2 we can understand that customers who’s total charges and total mins are more they are less likely to be churn.</a:t>
            </a:r>
            <a:endParaRPr lang="en-IN"/>
          </a:p>
        </p:txBody>
      </p:sp>
    </p:spTree>
    <p:extLst>
      <p:ext uri="{BB962C8B-B14F-4D97-AF65-F5344CB8AC3E}">
        <p14:creationId xmlns:p14="http://schemas.microsoft.com/office/powerpoint/2010/main" val="14838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5371A0-3EDA-D3D7-F5A7-DD6028D7F8BC}"/>
              </a:ext>
            </a:extLst>
          </p:cNvPr>
          <p:cNvSpPr txBox="1"/>
          <p:nvPr/>
        </p:nvSpPr>
        <p:spPr>
          <a:xfrm>
            <a:off x="-73742" y="-107186"/>
            <a:ext cx="1155290" cy="646331"/>
          </a:xfrm>
          <a:prstGeom prst="rect">
            <a:avLst/>
          </a:prstGeom>
          <a:noFill/>
        </p:spPr>
        <p:txBody>
          <a:bodyPr wrap="square">
            <a:spAutoFit/>
          </a:bodyPr>
          <a:lstStyle/>
          <a:p>
            <a:r>
              <a:rPr lang="en-US" sz="3600" b="1" i="0" u="none" strike="noStrike" cap="none">
                <a:solidFill>
                  <a:srgbClr val="002776"/>
                </a:solidFill>
                <a:latin typeface="Arial"/>
                <a:ea typeface="Arial"/>
                <a:cs typeface="Arial"/>
                <a:sym typeface="Arial"/>
              </a:rPr>
              <a:t>EDA</a:t>
            </a:r>
            <a:endParaRPr lang="en-IN" sz="3600"/>
          </a:p>
        </p:txBody>
      </p:sp>
      <p:pic>
        <p:nvPicPr>
          <p:cNvPr id="10" name="Google Shape;383;p7">
            <a:extLst>
              <a:ext uri="{FF2B5EF4-FFF2-40B4-BE49-F238E27FC236}">
                <a16:creationId xmlns:a16="http://schemas.microsoft.com/office/drawing/2014/main" id="{E0C5CBD4-94FB-885D-493D-89D004D15455}"/>
              </a:ext>
            </a:extLst>
          </p:cNvPr>
          <p:cNvPicPr preferRelativeResize="0"/>
          <p:nvPr/>
        </p:nvPicPr>
        <p:blipFill rotWithShape="1">
          <a:blip r:embed="rId2">
            <a:alphaModFix/>
          </a:blip>
          <a:srcRect/>
          <a:stretch/>
        </p:blipFill>
        <p:spPr>
          <a:xfrm>
            <a:off x="7868456" y="78658"/>
            <a:ext cx="1170037" cy="424141"/>
          </a:xfrm>
          <a:prstGeom prst="rect">
            <a:avLst/>
          </a:prstGeom>
          <a:noFill/>
          <a:ln>
            <a:noFill/>
          </a:ln>
        </p:spPr>
      </p:pic>
      <p:pic>
        <p:nvPicPr>
          <p:cNvPr id="12" name="Picture 11">
            <a:extLst>
              <a:ext uri="{FF2B5EF4-FFF2-40B4-BE49-F238E27FC236}">
                <a16:creationId xmlns:a16="http://schemas.microsoft.com/office/drawing/2014/main" id="{9C49EB82-CBE3-A054-B140-6EB1060578A6}"/>
              </a:ext>
            </a:extLst>
          </p:cNvPr>
          <p:cNvPicPr>
            <a:picLocks noChangeAspect="1"/>
          </p:cNvPicPr>
          <p:nvPr/>
        </p:nvPicPr>
        <p:blipFill rotWithShape="1">
          <a:blip r:embed="rId3"/>
          <a:srcRect l="23763" t="20609" r="28602" b="6942"/>
          <a:stretch/>
        </p:blipFill>
        <p:spPr>
          <a:xfrm>
            <a:off x="914399" y="1995516"/>
            <a:ext cx="7521678" cy="4859500"/>
          </a:xfrm>
          <a:prstGeom prst="rect">
            <a:avLst/>
          </a:prstGeom>
        </p:spPr>
      </p:pic>
      <p:sp>
        <p:nvSpPr>
          <p:cNvPr id="14" name="TextBox 13">
            <a:extLst>
              <a:ext uri="{FF2B5EF4-FFF2-40B4-BE49-F238E27FC236}">
                <a16:creationId xmlns:a16="http://schemas.microsoft.com/office/drawing/2014/main" id="{9DA3C0D0-3A3B-3264-AB2A-2F3A0CF7E092}"/>
              </a:ext>
            </a:extLst>
          </p:cNvPr>
          <p:cNvSpPr txBox="1"/>
          <p:nvPr/>
        </p:nvSpPr>
        <p:spPr>
          <a:xfrm>
            <a:off x="-73742" y="502799"/>
            <a:ext cx="9038492" cy="1492716"/>
          </a:xfrm>
          <a:prstGeom prst="rect">
            <a:avLst/>
          </a:prstGeom>
          <a:noFill/>
        </p:spPr>
        <p:txBody>
          <a:bodyPr wrap="square" rtlCol="0">
            <a:spAutoFit/>
          </a:bodyPr>
          <a:lstStyle/>
          <a:p>
            <a:pPr marL="285750" indent="-285750">
              <a:buFont typeface="Arial" panose="020B0604020202020204" pitchFamily="34" charset="0"/>
              <a:buChar char="•"/>
            </a:pPr>
            <a:r>
              <a:rPr lang="en-US" sz="1300"/>
              <a:t>The 'churn' variable is positively correlated with '</a:t>
            </a:r>
            <a:r>
              <a:rPr lang="en-US" sz="1300" err="1"/>
              <a:t>intl.plan</a:t>
            </a:r>
            <a:r>
              <a:rPr lang="en-US" sz="1300"/>
              <a:t>', '</a:t>
            </a:r>
            <a:r>
              <a:rPr lang="en-US" sz="1300" err="1"/>
              <a:t>day.mins</a:t>
            </a:r>
            <a:r>
              <a:rPr lang="en-US" sz="1300"/>
              <a:t>', '</a:t>
            </a:r>
            <a:r>
              <a:rPr lang="en-US" sz="1300" err="1"/>
              <a:t>day.charge</a:t>
            </a:r>
            <a:r>
              <a:rPr lang="en-US" sz="1300"/>
              <a:t>', and '</a:t>
            </a:r>
            <a:r>
              <a:rPr lang="en-US" sz="1300" err="1"/>
              <a:t>customer.calls</a:t>
            </a:r>
            <a:r>
              <a:rPr lang="en-US" sz="1300"/>
              <a:t>'. This suggests that customers with international plans, higher daytime minutes, higher daytime charges, and more customer service calls are more likely to churn.</a:t>
            </a:r>
          </a:p>
          <a:p>
            <a:pPr marL="285750" indent="-285750">
              <a:buFont typeface="Arial" panose="020B0604020202020204" pitchFamily="34" charset="0"/>
              <a:buChar char="•"/>
            </a:pPr>
            <a:r>
              <a:rPr lang="en-US" sz="1300"/>
              <a:t>The 'churn' variable is negatively correlated with '</a:t>
            </a:r>
            <a:r>
              <a:rPr lang="en-US" sz="1300" err="1"/>
              <a:t>voice.plan</a:t>
            </a:r>
            <a:r>
              <a:rPr lang="en-US" sz="1300"/>
              <a:t>' and '</a:t>
            </a:r>
            <a:r>
              <a:rPr lang="en-US" sz="1300" err="1"/>
              <a:t>voice.messages</a:t>
            </a:r>
            <a:r>
              <a:rPr lang="en-US" sz="1300"/>
              <a:t>'. This indicates that customers with voicemail plans and higher voicemail message counts are less likely to churn.</a:t>
            </a:r>
          </a:p>
          <a:p>
            <a:pPr marL="285750" indent="-285750">
              <a:buFont typeface="Arial" panose="020B0604020202020204" pitchFamily="34" charset="0"/>
              <a:buChar char="•"/>
            </a:pPr>
            <a:r>
              <a:rPr lang="en-IN" sz="1300"/>
              <a:t>Other features, such as '</a:t>
            </a:r>
            <a:r>
              <a:rPr lang="en-IN" sz="1300" err="1"/>
              <a:t>account.length</a:t>
            </a:r>
            <a:r>
              <a:rPr lang="en-IN" sz="1300"/>
              <a:t>', '</a:t>
            </a:r>
            <a:r>
              <a:rPr lang="en-IN" sz="1300" err="1"/>
              <a:t>intl.mins</a:t>
            </a:r>
            <a:r>
              <a:rPr lang="en-IN" sz="1300"/>
              <a:t>', '</a:t>
            </a:r>
            <a:r>
              <a:rPr lang="en-IN" sz="1300" err="1"/>
              <a:t>eve.mins</a:t>
            </a:r>
            <a:r>
              <a:rPr lang="en-IN" sz="1300"/>
              <a:t>', '</a:t>
            </a:r>
            <a:r>
              <a:rPr lang="en-IN" sz="1300" err="1"/>
              <a:t>eve.charge</a:t>
            </a:r>
            <a:r>
              <a:rPr lang="en-IN" sz="1300"/>
              <a:t>', '</a:t>
            </a:r>
            <a:r>
              <a:rPr lang="en-IN" sz="1300" err="1"/>
              <a:t>night.mins</a:t>
            </a:r>
            <a:r>
              <a:rPr lang="en-IN" sz="1300"/>
              <a:t>', '</a:t>
            </a:r>
            <a:r>
              <a:rPr lang="en-IN" sz="1300" err="1"/>
              <a:t>night.charge</a:t>
            </a:r>
            <a:r>
              <a:rPr lang="en-IN" sz="1300"/>
              <a:t>', and '</a:t>
            </a:r>
            <a:r>
              <a:rPr lang="en-IN" sz="1300" err="1"/>
              <a:t>night.calls</a:t>
            </a:r>
            <a:r>
              <a:rPr lang="en-IN" sz="1300"/>
              <a:t>', show weak or negligible correlations with 'churn'.</a:t>
            </a:r>
          </a:p>
        </p:txBody>
      </p:sp>
    </p:spTree>
    <p:extLst>
      <p:ext uri="{BB962C8B-B14F-4D97-AF65-F5344CB8AC3E}">
        <p14:creationId xmlns:p14="http://schemas.microsoft.com/office/powerpoint/2010/main" val="222002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F55578-26E0-B946-4A98-B4037F20BD57}"/>
              </a:ext>
            </a:extLst>
          </p:cNvPr>
          <p:cNvSpPr txBox="1"/>
          <p:nvPr/>
        </p:nvSpPr>
        <p:spPr>
          <a:xfrm>
            <a:off x="0" y="0"/>
            <a:ext cx="1253613" cy="646331"/>
          </a:xfrm>
          <a:prstGeom prst="rect">
            <a:avLst/>
          </a:prstGeom>
          <a:noFill/>
        </p:spPr>
        <p:txBody>
          <a:bodyPr wrap="square">
            <a:spAutoFit/>
          </a:bodyPr>
          <a:lstStyle/>
          <a:p>
            <a:r>
              <a:rPr lang="en-US" sz="3600" b="1" i="0" u="none" strike="noStrike" cap="none">
                <a:solidFill>
                  <a:srgbClr val="002776"/>
                </a:solidFill>
                <a:latin typeface="Arial"/>
                <a:ea typeface="Arial"/>
                <a:cs typeface="Arial"/>
                <a:sym typeface="Arial"/>
              </a:rPr>
              <a:t>EDA</a:t>
            </a:r>
            <a:endParaRPr lang="en-IN" sz="3600"/>
          </a:p>
        </p:txBody>
      </p:sp>
      <p:pic>
        <p:nvPicPr>
          <p:cNvPr id="6" name="Google Shape;383;p7">
            <a:extLst>
              <a:ext uri="{FF2B5EF4-FFF2-40B4-BE49-F238E27FC236}">
                <a16:creationId xmlns:a16="http://schemas.microsoft.com/office/drawing/2014/main" id="{D14BF8BB-6CF9-9146-404C-05B580C0736B}"/>
              </a:ext>
            </a:extLst>
          </p:cNvPr>
          <p:cNvPicPr preferRelativeResize="0"/>
          <p:nvPr/>
        </p:nvPicPr>
        <p:blipFill rotWithShape="1">
          <a:blip r:embed="rId2">
            <a:alphaModFix/>
          </a:blip>
          <a:srcRect/>
          <a:stretch/>
        </p:blipFill>
        <p:spPr>
          <a:xfrm>
            <a:off x="7848791" y="111094"/>
            <a:ext cx="1170037" cy="424141"/>
          </a:xfrm>
          <a:prstGeom prst="rect">
            <a:avLst/>
          </a:prstGeom>
          <a:noFill/>
          <a:ln>
            <a:noFill/>
          </a:ln>
        </p:spPr>
      </p:pic>
      <p:pic>
        <p:nvPicPr>
          <p:cNvPr id="8" name="Picture 7">
            <a:extLst>
              <a:ext uri="{FF2B5EF4-FFF2-40B4-BE49-F238E27FC236}">
                <a16:creationId xmlns:a16="http://schemas.microsoft.com/office/drawing/2014/main" id="{5339C2FE-EB97-CB4D-2B54-CC640FB704F6}"/>
              </a:ext>
            </a:extLst>
          </p:cNvPr>
          <p:cNvPicPr>
            <a:picLocks noChangeAspect="1"/>
          </p:cNvPicPr>
          <p:nvPr/>
        </p:nvPicPr>
        <p:blipFill rotWithShape="1">
          <a:blip r:embed="rId3"/>
          <a:srcRect l="26882" t="20658" r="27527" b="9045"/>
          <a:stretch/>
        </p:blipFill>
        <p:spPr>
          <a:xfrm>
            <a:off x="629265" y="1668544"/>
            <a:ext cx="7639663" cy="5078362"/>
          </a:xfrm>
          <a:prstGeom prst="rect">
            <a:avLst/>
          </a:prstGeom>
        </p:spPr>
      </p:pic>
      <p:sp>
        <p:nvSpPr>
          <p:cNvPr id="10" name="TextBox 9">
            <a:extLst>
              <a:ext uri="{FF2B5EF4-FFF2-40B4-BE49-F238E27FC236}">
                <a16:creationId xmlns:a16="http://schemas.microsoft.com/office/drawing/2014/main" id="{21595F78-B7C0-4499-187C-EBEFD9438D15}"/>
              </a:ext>
            </a:extLst>
          </p:cNvPr>
          <p:cNvSpPr txBox="1"/>
          <p:nvPr/>
        </p:nvSpPr>
        <p:spPr>
          <a:xfrm>
            <a:off x="0" y="572662"/>
            <a:ext cx="9144000" cy="954107"/>
          </a:xfrm>
          <a:prstGeom prst="rect">
            <a:avLst/>
          </a:prstGeom>
          <a:noFill/>
        </p:spPr>
        <p:txBody>
          <a:bodyPr wrap="square">
            <a:spAutoFit/>
          </a:bodyPr>
          <a:lstStyle/>
          <a:p>
            <a:pPr marL="285750" indent="-285750">
              <a:buFont typeface="Arial" panose="020B0604020202020204" pitchFamily="34" charset="0"/>
              <a:buChar char="•"/>
            </a:pPr>
            <a:r>
              <a:rPr lang="en-US"/>
              <a:t>From the given pairwise scatter plots, we can understand the relationships and patterns between the numeric features (international minutes, daytime minutes, evening minutes, and nighttime minutes) and customer churn.</a:t>
            </a:r>
          </a:p>
          <a:p>
            <a:pPr marL="285750" indent="-285750">
              <a:buFont typeface="Arial" panose="020B0604020202020204" pitchFamily="34" charset="0"/>
              <a:buChar char="•"/>
            </a:pPr>
            <a:r>
              <a:rPr lang="en-US"/>
              <a:t>The scatter plots help visualize the distribution of numeric features and their associations with churn.</a:t>
            </a:r>
            <a:endParaRPr lang="en-IN"/>
          </a:p>
        </p:txBody>
      </p:sp>
    </p:spTree>
    <p:extLst>
      <p:ext uri="{BB962C8B-B14F-4D97-AF65-F5344CB8AC3E}">
        <p14:creationId xmlns:p14="http://schemas.microsoft.com/office/powerpoint/2010/main" val="419549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87"/>
        <p:cNvGrpSpPr/>
        <p:nvPr/>
      </p:nvGrpSpPr>
      <p:grpSpPr>
        <a:xfrm>
          <a:off x="0" y="0"/>
          <a:ext cx="0" cy="0"/>
          <a:chOff x="0" y="0"/>
          <a:chExt cx="0" cy="0"/>
        </a:xfrm>
      </p:grpSpPr>
      <p:sp>
        <p:nvSpPr>
          <p:cNvPr id="388" name="Google Shape;388;p8"/>
          <p:cNvSpPr txBox="1"/>
          <p:nvPr/>
        </p:nvSpPr>
        <p:spPr>
          <a:xfrm>
            <a:off x="88256" y="55202"/>
            <a:ext cx="8503149" cy="61268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Feature Engineering</a:t>
            </a:r>
            <a:endParaRPr sz="1400" b="0" i="0" u="none" strike="noStrike" cap="none" dirty="0">
              <a:solidFill>
                <a:srgbClr val="000000"/>
              </a:solidFill>
              <a:latin typeface="Arial"/>
              <a:ea typeface="Arial"/>
              <a:cs typeface="Arial"/>
              <a:sym typeface="Arial"/>
            </a:endParaRPr>
          </a:p>
        </p:txBody>
      </p:sp>
      <p:pic>
        <p:nvPicPr>
          <p:cNvPr id="389" name="Google Shape;389;p8"/>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867F413F-0D0F-12B9-C532-9A1210B2E863}"/>
              </a:ext>
            </a:extLst>
          </p:cNvPr>
          <p:cNvSpPr txBox="1"/>
          <p:nvPr/>
        </p:nvSpPr>
        <p:spPr>
          <a:xfrm>
            <a:off x="88256" y="667888"/>
            <a:ext cx="7534656" cy="6001643"/>
          </a:xfrm>
          <a:prstGeom prst="rect">
            <a:avLst/>
          </a:prstGeom>
          <a:noFill/>
        </p:spPr>
        <p:txBody>
          <a:bodyPr wrap="square" rtlCol="0">
            <a:spAutoFit/>
          </a:bodyPr>
          <a:lstStyle/>
          <a:p>
            <a:pPr marL="342900" indent="-342900">
              <a:buAutoNum type="arabicPeriod"/>
            </a:pPr>
            <a:r>
              <a:rPr lang="en-US" sz="1800" b="1" dirty="0"/>
              <a:t>Outliers Detection: </a:t>
            </a:r>
          </a:p>
          <a:p>
            <a:endParaRPr lang="en-US" sz="1800" b="1" dirty="0"/>
          </a:p>
          <a:p>
            <a:pPr marL="285750" indent="-285750">
              <a:buFont typeface="Arial" panose="020B0604020202020204" pitchFamily="34" charset="0"/>
              <a:buChar char="•"/>
            </a:pPr>
            <a:r>
              <a:rPr lang="en-US" dirty="0"/>
              <a:t>In the given dataset, in most of the cases, we have Outliers representing no churn customers which can provide valuable information about the extreme cases where customers are highly loyal or have unique characteristics. </a:t>
            </a:r>
          </a:p>
          <a:p>
            <a:pPr marL="285750" indent="-285750">
              <a:buFont typeface="Arial" panose="020B0604020202020204" pitchFamily="34" charset="0"/>
              <a:buChar char="•"/>
            </a:pPr>
            <a:r>
              <a:rPr lang="en-US" dirty="0"/>
              <a:t>Removing these outliers might result in the loss of important insights into why certain customers are less likely to churn. Understanding such cases can help identify patterns and factors contributing to customer loyalty.</a:t>
            </a:r>
          </a:p>
          <a:p>
            <a:pPr marL="285750" indent="-285750">
              <a:buFont typeface="Arial" panose="020B0604020202020204" pitchFamily="34" charset="0"/>
              <a:buChar char="•"/>
            </a:pPr>
            <a:r>
              <a:rPr lang="en-US" dirty="0"/>
              <a:t>That’s why we did not remove the outliers.</a:t>
            </a:r>
          </a:p>
          <a:p>
            <a:endParaRPr lang="en-US" dirty="0"/>
          </a:p>
          <a:p>
            <a:r>
              <a:rPr lang="en-US" sz="1800" b="1" dirty="0"/>
              <a:t>2. Label encoding:</a:t>
            </a:r>
          </a:p>
          <a:p>
            <a:pPr marL="285750" indent="-285750">
              <a:buFont typeface="Arial" panose="020B0604020202020204" pitchFamily="34" charset="0"/>
              <a:buChar char="•"/>
            </a:pPr>
            <a:r>
              <a:rPr lang="en-US" dirty="0"/>
              <a:t>We have converted all the categorical features into dummy variable use </a:t>
            </a:r>
            <a:r>
              <a:rPr lang="en-US" dirty="0" err="1"/>
              <a:t>onehotencoding</a:t>
            </a:r>
            <a:r>
              <a:rPr lang="en-US" dirty="0"/>
              <a:t>.</a:t>
            </a:r>
          </a:p>
          <a:p>
            <a:endParaRPr lang="en-US" sz="1800" b="1" dirty="0"/>
          </a:p>
          <a:p>
            <a:r>
              <a:rPr lang="en-US" sz="1800" b="1" dirty="0"/>
              <a:t>3. Feature Selection: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the help of </a:t>
            </a:r>
            <a:r>
              <a:rPr lang="en-US" b="1" dirty="0"/>
              <a:t>correlation matrix</a:t>
            </a:r>
            <a:r>
              <a:rPr lang="en-US" dirty="0"/>
              <a:t>, we can identify columns in a dataset that have a correlation coefficient higher than the specified threshold.</a:t>
            </a:r>
          </a:p>
          <a:p>
            <a:pPr marL="285750" indent="-285750">
              <a:buFont typeface="Arial" panose="020B0604020202020204" pitchFamily="34" charset="0"/>
              <a:buChar char="•"/>
            </a:pPr>
            <a:r>
              <a:rPr lang="en-US" dirty="0"/>
              <a:t>We have set the </a:t>
            </a:r>
            <a:r>
              <a:rPr lang="en-US" b="1" dirty="0"/>
              <a:t>threshold = 0.85</a:t>
            </a:r>
            <a:r>
              <a:rPr lang="en-US" dirty="0"/>
              <a:t>, which means whichever feature have correlation greater than 0.85, we will drop them. </a:t>
            </a:r>
          </a:p>
          <a:p>
            <a:pPr marL="285750" indent="-285750">
              <a:buFont typeface="Arial" panose="020B0604020202020204" pitchFamily="34" charset="0"/>
              <a:buChar char="•"/>
            </a:pPr>
            <a:r>
              <a:rPr lang="en-US" dirty="0"/>
              <a:t>This is done for the column with numeric data.</a:t>
            </a:r>
          </a:p>
          <a:p>
            <a:pPr marL="285750" indent="-285750">
              <a:buFont typeface="Arial" panose="020B0604020202020204" pitchFamily="34" charset="0"/>
              <a:buChar char="•"/>
            </a:pPr>
            <a:r>
              <a:rPr lang="en-US" dirty="0"/>
              <a:t>For columns like ‘</a:t>
            </a:r>
            <a:r>
              <a:rPr lang="en-US" b="1" dirty="0"/>
              <a:t>area code</a:t>
            </a:r>
            <a:r>
              <a:rPr lang="en-US" dirty="0"/>
              <a:t>’ and ‘</a:t>
            </a:r>
            <a:r>
              <a:rPr lang="en-US" b="1" dirty="0"/>
              <a:t>states</a:t>
            </a:r>
            <a:r>
              <a:rPr lang="en-US" dirty="0"/>
              <a:t>’ we have performed </a:t>
            </a:r>
            <a:r>
              <a:rPr lang="en-US" b="1" dirty="0"/>
              <a:t>chi-square test</a:t>
            </a:r>
            <a:r>
              <a:rPr lang="en-US" dirty="0"/>
              <a:t>. </a:t>
            </a:r>
          </a:p>
          <a:p>
            <a:pPr marL="285750" indent="-285750">
              <a:buFont typeface="Arial" panose="020B0604020202020204" pitchFamily="34" charset="0"/>
              <a:buChar char="•"/>
            </a:pPr>
            <a:r>
              <a:rPr lang="en-US" dirty="0"/>
              <a:t>In summary, based on the chi-square test results, there is </a:t>
            </a:r>
            <a:r>
              <a:rPr lang="en-US" b="1" u="sng" dirty="0"/>
              <a:t>no significant relationship </a:t>
            </a:r>
            <a:r>
              <a:rPr lang="en-US" dirty="0"/>
              <a:t>between 'area code’ ‘state’ and 'churn' in the given dataset.</a:t>
            </a:r>
          </a:p>
          <a:p>
            <a:pPr marL="285750" indent="-285750">
              <a:buFont typeface="Arial" panose="020B0604020202020204" pitchFamily="34" charset="0"/>
              <a:buChar char="•"/>
            </a:pPr>
            <a:r>
              <a:rPr lang="en-US" dirty="0"/>
              <a:t>We drop both the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 in the end, we are left with </a:t>
            </a:r>
            <a:r>
              <a:rPr lang="en-US" b="1" u="sng" dirty="0"/>
              <a:t>15 columns</a:t>
            </a:r>
            <a:r>
              <a:rPr lang="en-US"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716393-FB2C-ACAB-C3BA-5855810576F5}"/>
              </a:ext>
            </a:extLst>
          </p:cNvPr>
          <p:cNvSpPr txBox="1"/>
          <p:nvPr/>
        </p:nvSpPr>
        <p:spPr>
          <a:xfrm>
            <a:off x="0" y="0"/>
            <a:ext cx="4572000" cy="523220"/>
          </a:xfrm>
          <a:prstGeom prst="rect">
            <a:avLst/>
          </a:prstGeom>
          <a:noFill/>
        </p:spPr>
        <p:txBody>
          <a:bodyPr wrap="square">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Feature Engineering</a:t>
            </a:r>
            <a:endParaRPr lang="en-US" sz="2800" b="0" i="0" u="none" strike="noStrike" cap="none" dirty="0">
              <a:solidFill>
                <a:srgbClr val="000000"/>
              </a:solidFill>
              <a:latin typeface="Arial"/>
              <a:ea typeface="Arial"/>
              <a:cs typeface="Arial"/>
              <a:sym typeface="Arial"/>
            </a:endParaRPr>
          </a:p>
        </p:txBody>
      </p:sp>
      <p:pic>
        <p:nvPicPr>
          <p:cNvPr id="6" name="Google Shape;389;p8">
            <a:extLst>
              <a:ext uri="{FF2B5EF4-FFF2-40B4-BE49-F238E27FC236}">
                <a16:creationId xmlns:a16="http://schemas.microsoft.com/office/drawing/2014/main" id="{72E770C9-5B83-2133-30D0-A3489DC64F62}"/>
              </a:ext>
            </a:extLst>
          </p:cNvPr>
          <p:cNvPicPr preferRelativeResize="0"/>
          <p:nvPr/>
        </p:nvPicPr>
        <p:blipFill rotWithShape="1">
          <a:blip r:embed="rId2">
            <a:alphaModFix/>
          </a:blip>
          <a:srcRect/>
          <a:stretch/>
        </p:blipFill>
        <p:spPr>
          <a:xfrm>
            <a:off x="7820915" y="72254"/>
            <a:ext cx="1187051" cy="411359"/>
          </a:xfrm>
          <a:prstGeom prst="rect">
            <a:avLst/>
          </a:prstGeom>
          <a:noFill/>
          <a:ln>
            <a:noFill/>
          </a:ln>
        </p:spPr>
      </p:pic>
      <p:sp>
        <p:nvSpPr>
          <p:cNvPr id="7" name="TextBox 6">
            <a:extLst>
              <a:ext uri="{FF2B5EF4-FFF2-40B4-BE49-F238E27FC236}">
                <a16:creationId xmlns:a16="http://schemas.microsoft.com/office/drawing/2014/main" id="{025E9979-847F-590C-7BF4-E0FE9EAD6C4B}"/>
              </a:ext>
            </a:extLst>
          </p:cNvPr>
          <p:cNvSpPr txBox="1"/>
          <p:nvPr/>
        </p:nvSpPr>
        <p:spPr>
          <a:xfrm>
            <a:off x="0" y="727194"/>
            <a:ext cx="4189561" cy="5232202"/>
          </a:xfrm>
          <a:prstGeom prst="rect">
            <a:avLst/>
          </a:prstGeom>
          <a:noFill/>
        </p:spPr>
        <p:txBody>
          <a:bodyPr wrap="square" rtlCol="0">
            <a:spAutoFit/>
          </a:bodyPr>
          <a:lstStyle/>
          <a:p>
            <a:r>
              <a:rPr lang="en-US" sz="1800" b="1" dirty="0"/>
              <a:t>4. Feature Scaling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solidFill>
                  <a:srgbClr val="000000"/>
                </a:solidFill>
                <a:effectLst/>
                <a:latin typeface="Helvetica Neue"/>
              </a:rPr>
              <a:t>Feature scaling is necessary to bring all features to the same scale. If this is not done, then the attention of the algorithm will be attracted to features that include large values.</a:t>
            </a:r>
          </a:p>
          <a:p>
            <a:pPr marL="285750" indent="-285750">
              <a:buFont typeface="Arial" panose="020B0604020202020204" pitchFamily="34" charset="0"/>
              <a:buChar char="•"/>
            </a:pPr>
            <a:r>
              <a:rPr lang="en-US" dirty="0">
                <a:latin typeface="Helvetica Neue"/>
              </a:rPr>
              <a:t>Firstly we checked the distribution of the data.</a:t>
            </a:r>
          </a:p>
          <a:p>
            <a:pPr marL="285750" indent="-285750">
              <a:buFont typeface="Arial" panose="020B0604020202020204" pitchFamily="34" charset="0"/>
              <a:buChar char="•"/>
            </a:pPr>
            <a:r>
              <a:rPr lang="en-US" dirty="0">
                <a:latin typeface="Helvetica Neue"/>
              </a:rPr>
              <a:t>From the given visualization, we can see that most of the feature are normally distributed. So we standardize the data.</a:t>
            </a:r>
          </a:p>
          <a:p>
            <a:endParaRPr lang="en-US" dirty="0">
              <a:latin typeface="Helvetica Neue"/>
            </a:endParaRPr>
          </a:p>
          <a:p>
            <a:r>
              <a:rPr lang="en-US" sz="1800" b="1" dirty="0">
                <a:latin typeface="Helvetica Neue"/>
              </a:rPr>
              <a:t>5. Train-Test Split</a:t>
            </a:r>
          </a:p>
          <a:p>
            <a:endParaRPr lang="en-US" dirty="0">
              <a:latin typeface="Helvetica Neue"/>
            </a:endParaRPr>
          </a:p>
          <a:p>
            <a:pPr marL="285750" indent="-285750">
              <a:buFont typeface="Arial" panose="020B0604020202020204" pitchFamily="34" charset="0"/>
              <a:buChar char="•"/>
            </a:pPr>
            <a:r>
              <a:rPr lang="en-US" dirty="0">
                <a:latin typeface="Helvetica Neue"/>
              </a:rPr>
              <a:t>We divided our data in 80/20 ratio. 80% for training and 20% for testing.</a:t>
            </a:r>
          </a:p>
          <a:p>
            <a:endParaRPr lang="en-US" dirty="0">
              <a:latin typeface="Helvetica Neue"/>
            </a:endParaRPr>
          </a:p>
          <a:p>
            <a:r>
              <a:rPr lang="en-US" sz="1800" b="1" dirty="0">
                <a:latin typeface="Helvetica Neue"/>
              </a:rPr>
              <a:t>6. Handled Imbalanced Data: </a:t>
            </a:r>
          </a:p>
          <a:p>
            <a:pPr marL="285750" indent="-285750">
              <a:buFont typeface="Arial" panose="020B0604020202020204" pitchFamily="34" charset="0"/>
              <a:buChar char="•"/>
            </a:pPr>
            <a:endParaRPr lang="en-US" dirty="0">
              <a:latin typeface="Helvetica Neue"/>
            </a:endParaRPr>
          </a:p>
          <a:p>
            <a:pPr marL="285750" indent="-285750">
              <a:buFont typeface="Arial" panose="020B0604020202020204" pitchFamily="34" charset="0"/>
              <a:buChar char="•"/>
            </a:pPr>
            <a:r>
              <a:rPr lang="en-US" b="0" i="0" dirty="0">
                <a:solidFill>
                  <a:srgbClr val="000000"/>
                </a:solidFill>
                <a:effectLst/>
                <a:latin typeface="Helvetica Neue"/>
              </a:rPr>
              <a:t>Due to target variable imbalance, it's good to over sample the minority class .</a:t>
            </a:r>
          </a:p>
          <a:p>
            <a:pPr marL="285750" indent="-285750">
              <a:buFont typeface="Arial" panose="020B0604020202020204" pitchFamily="34" charset="0"/>
              <a:buChar char="•"/>
            </a:pPr>
            <a:r>
              <a:rPr lang="en-US" dirty="0">
                <a:latin typeface="Helvetica Neue"/>
              </a:rPr>
              <a:t>Using SMOTE(Synthetic Minority Over-sampling Technique) an </a:t>
            </a:r>
            <a:r>
              <a:rPr lang="en-US">
                <a:latin typeface="Helvetica Neue"/>
              </a:rPr>
              <a:t>oversampling technique, </a:t>
            </a:r>
            <a:r>
              <a:rPr lang="en-US" dirty="0">
                <a:latin typeface="Helvetica Neue"/>
              </a:rPr>
              <a:t>we balance our target variable.</a:t>
            </a:r>
            <a:endParaRPr lang="en-IN" dirty="0"/>
          </a:p>
        </p:txBody>
      </p:sp>
      <p:pic>
        <p:nvPicPr>
          <p:cNvPr id="11" name="Picture 10">
            <a:extLst>
              <a:ext uri="{FF2B5EF4-FFF2-40B4-BE49-F238E27FC236}">
                <a16:creationId xmlns:a16="http://schemas.microsoft.com/office/drawing/2014/main" id="{341D5F5B-B8A7-8000-6002-C84328A9513F}"/>
              </a:ext>
            </a:extLst>
          </p:cNvPr>
          <p:cNvPicPr>
            <a:picLocks noChangeAspect="1"/>
          </p:cNvPicPr>
          <p:nvPr/>
        </p:nvPicPr>
        <p:blipFill rotWithShape="1">
          <a:blip r:embed="rId3"/>
          <a:srcRect l="21067" t="20548" r="20133" b="5260"/>
          <a:stretch/>
        </p:blipFill>
        <p:spPr>
          <a:xfrm>
            <a:off x="4189561" y="1105695"/>
            <a:ext cx="4818405" cy="4027137"/>
          </a:xfrm>
          <a:prstGeom prst="rect">
            <a:avLst/>
          </a:prstGeom>
        </p:spPr>
      </p:pic>
    </p:spTree>
    <p:extLst>
      <p:ext uri="{BB962C8B-B14F-4D97-AF65-F5344CB8AC3E}">
        <p14:creationId xmlns:p14="http://schemas.microsoft.com/office/powerpoint/2010/main" val="2965437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3599331" y="3137647"/>
            <a:ext cx="20259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383458" y="1287442"/>
            <a:ext cx="350712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Business Problem:</a:t>
            </a:r>
            <a:endParaRPr sz="1400" b="0" i="0" u="none" strike="noStrike" cap="none">
              <a:solidFill>
                <a:srgbClr val="000000"/>
              </a:solidFill>
              <a:latin typeface="Arial"/>
              <a:ea typeface="Arial"/>
              <a:cs typeface="Arial"/>
              <a:sym typeface="Arial"/>
            </a:endParaRPr>
          </a:p>
        </p:txBody>
      </p:sp>
      <p:sp>
        <p:nvSpPr>
          <p:cNvPr id="340" name="Google Shape;340;p2"/>
          <p:cNvSpPr txBox="1"/>
          <p:nvPr/>
        </p:nvSpPr>
        <p:spPr>
          <a:xfrm>
            <a:off x="383458" y="2236760"/>
            <a:ext cx="7771754" cy="2400617"/>
          </a:xfrm>
          <a:prstGeom prst="rect">
            <a:avLst/>
          </a:prstGeom>
          <a:noFill/>
          <a:ln>
            <a:noFill/>
          </a:ln>
        </p:spPr>
        <p:txBody>
          <a:bodyPr spcFirstLastPara="1" wrap="square" lIns="91425" tIns="45700" rIns="91425" bIns="45700" anchor="t" anchorCtr="0">
            <a:spAutoFit/>
          </a:bodyPr>
          <a:lstStyle/>
          <a:p>
            <a:pPr marL="0" marR="0" lvl="0" indent="0" rtl="0">
              <a:lnSpc>
                <a:spcPct val="150000"/>
              </a:lnSpc>
              <a:spcBef>
                <a:spcPts val="0"/>
              </a:spcBef>
              <a:spcAft>
                <a:spcPts val="0"/>
              </a:spcAft>
              <a:buClr>
                <a:srgbClr val="000000"/>
              </a:buClr>
              <a:buSzPts val="1100"/>
              <a:buFont typeface="Arial"/>
              <a:buNone/>
            </a:pPr>
            <a:r>
              <a:rPr lang="en-US" sz="2000" b="0" i="0" u="none" strike="noStrike" cap="none">
                <a:solidFill>
                  <a:schemeClr val="dk1"/>
                </a:solidFill>
                <a:latin typeface="+mj-lt"/>
                <a:ea typeface="Verdana"/>
                <a:cs typeface="Verdana"/>
                <a:sym typeface="Verdana"/>
              </a:rPr>
              <a:t>The objective of this project is to develop a predictive model for customer churn in telecommunications companies. The aim is to accurately classify customers as either churned or loyal based on their features, ultimately enabling the implementation of effective strategies to mitigate churn and retain valuable customers.</a:t>
            </a:r>
            <a:endParaRPr lang="en-US" sz="2000" b="0" i="0" u="none" strike="noStrike" cap="none">
              <a:solidFill>
                <a:srgbClr val="000000"/>
              </a:solidFill>
              <a:latin typeface="+mj-lt"/>
              <a:ea typeface="Arial"/>
              <a:cs typeface="Arial"/>
              <a:sym typeface="Arial"/>
            </a:endParaRPr>
          </a:p>
        </p:txBody>
      </p:sp>
      <p:pic>
        <p:nvPicPr>
          <p:cNvPr id="343" name="Google Shape;343;p2"/>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50" name="Google Shape;350;p3"/>
          <p:cNvSpPr txBox="1"/>
          <p:nvPr/>
        </p:nvSpPr>
        <p:spPr>
          <a:xfrm>
            <a:off x="321228" y="511604"/>
            <a:ext cx="6134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Project Architecture / Project Flow</a:t>
            </a:r>
            <a:endParaRPr sz="14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6248F516-235C-594B-35C4-D6A6FACC281F}"/>
              </a:ext>
            </a:extLst>
          </p:cNvPr>
          <p:cNvPicPr>
            <a:picLocks noChangeAspect="1"/>
          </p:cNvPicPr>
          <p:nvPr/>
        </p:nvPicPr>
        <p:blipFill>
          <a:blip r:embed="rId4"/>
          <a:stretch>
            <a:fillRect/>
          </a:stretch>
        </p:blipFill>
        <p:spPr>
          <a:xfrm>
            <a:off x="-308037" y="1180340"/>
            <a:ext cx="9452037" cy="54713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
          <p:cNvSpPr txBox="1"/>
          <p:nvPr/>
        </p:nvSpPr>
        <p:spPr>
          <a:xfrm>
            <a:off x="648929" y="2842266"/>
            <a:ext cx="7718323" cy="120028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en-US" sz="3600" b="1" i="0" u="none" strike="noStrike" cap="none">
                <a:solidFill>
                  <a:srgbClr val="002776"/>
                </a:solidFill>
                <a:latin typeface="Arial"/>
                <a:ea typeface="Arial"/>
                <a:cs typeface="Arial"/>
                <a:sym typeface="Arial"/>
              </a:rPr>
              <a:t>Exploratory Data Analysis (EDA) and Feature Engineering</a:t>
            </a:r>
            <a:endParaRPr sz="3600" b="0" i="0" u="none" strike="noStrike" cap="none">
              <a:solidFill>
                <a:srgbClr val="000000"/>
              </a:solidFill>
              <a:latin typeface="Arial"/>
              <a:ea typeface="Arial"/>
              <a:cs typeface="Arial"/>
              <a:sym typeface="Arial"/>
            </a:endParaRPr>
          </a:p>
        </p:txBody>
      </p:sp>
      <p:pic>
        <p:nvPicPr>
          <p:cNvPr id="356" name="Google Shape;356;p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0" y="0"/>
            <a:ext cx="302099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Data set details</a:t>
            </a:r>
            <a:endParaRPr sz="1400" b="0" i="0" u="none" strike="noStrike" cap="none">
              <a:solidFill>
                <a:srgbClr val="000000"/>
              </a:solidFill>
              <a:latin typeface="Arial"/>
              <a:ea typeface="Arial"/>
              <a:cs typeface="Arial"/>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65" name="Google Shape;365;p5"/>
          <p:cNvSpPr txBox="1"/>
          <p:nvPr/>
        </p:nvSpPr>
        <p:spPr>
          <a:xfrm>
            <a:off x="86873" y="622917"/>
            <a:ext cx="7198832"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0" i="0">
                <a:solidFill>
                  <a:schemeClr val="tx1"/>
                </a:solidFill>
                <a:effectLst/>
                <a:latin typeface="+mn-lt"/>
              </a:rPr>
              <a:t>The dataset used for this project consists of customer information collected by a telecommunications company. Each row corresponds to a specific client and includes various variables that provide insights into their usage patterns and plan details. Below is a screenshot of the dataset.</a:t>
            </a:r>
            <a:endParaRPr sz="1600" b="0" i="0" u="none" strike="noStrike" cap="none">
              <a:solidFill>
                <a:schemeClr val="tx1"/>
              </a:solidFill>
              <a:latin typeface="+mn-lt"/>
              <a:ea typeface="Arial"/>
              <a:cs typeface="Arial"/>
              <a:sym typeface="Arial"/>
            </a:endParaRPr>
          </a:p>
        </p:txBody>
      </p:sp>
      <p:pic>
        <p:nvPicPr>
          <p:cNvPr id="3" name="Picture 2">
            <a:extLst>
              <a:ext uri="{FF2B5EF4-FFF2-40B4-BE49-F238E27FC236}">
                <a16:creationId xmlns:a16="http://schemas.microsoft.com/office/drawing/2014/main" id="{9CCC03E9-0AEA-A93D-9E2A-324165D81923}"/>
              </a:ext>
            </a:extLst>
          </p:cNvPr>
          <p:cNvPicPr>
            <a:picLocks noChangeAspect="1"/>
          </p:cNvPicPr>
          <p:nvPr/>
        </p:nvPicPr>
        <p:blipFill rotWithShape="1">
          <a:blip r:embed="rId4"/>
          <a:srcRect l="950" t="24624" r="10537" b="50000"/>
          <a:stretch/>
        </p:blipFill>
        <p:spPr>
          <a:xfrm>
            <a:off x="175363" y="1887794"/>
            <a:ext cx="8093566" cy="1305232"/>
          </a:xfrm>
          <a:prstGeom prst="rect">
            <a:avLst/>
          </a:prstGeom>
        </p:spPr>
      </p:pic>
      <p:sp>
        <p:nvSpPr>
          <p:cNvPr id="4" name="TextBox 3">
            <a:extLst>
              <a:ext uri="{FF2B5EF4-FFF2-40B4-BE49-F238E27FC236}">
                <a16:creationId xmlns:a16="http://schemas.microsoft.com/office/drawing/2014/main" id="{639AC695-8540-959B-BAF5-3576C55A165F}"/>
              </a:ext>
            </a:extLst>
          </p:cNvPr>
          <p:cNvSpPr txBox="1"/>
          <p:nvPr/>
        </p:nvSpPr>
        <p:spPr>
          <a:xfrm>
            <a:off x="175364" y="3511086"/>
            <a:ext cx="7110341" cy="2031325"/>
          </a:xfrm>
          <a:prstGeom prst="rect">
            <a:avLst/>
          </a:prstGeom>
          <a:noFill/>
        </p:spPr>
        <p:txBody>
          <a:bodyPr wrap="square" rtlCol="0">
            <a:spAutoFit/>
          </a:bodyPr>
          <a:lstStyle/>
          <a:p>
            <a:pPr algn="just"/>
            <a:r>
              <a:rPr lang="en-US" sz="1800">
                <a:latin typeface="+mn-lt"/>
              </a:rPr>
              <a:t>The dataset comprises of variables as </a:t>
            </a:r>
            <a:r>
              <a:rPr lang="en-IN" sz="1800" b="0" i="0">
                <a:solidFill>
                  <a:schemeClr val="tx1"/>
                </a:solidFill>
                <a:effectLst/>
                <a:latin typeface="+mn-lt"/>
              </a:rPr>
              <a:t>state, area code, account length, voice plan, voice messages, international plan, international mins, international calls etc.</a:t>
            </a:r>
          </a:p>
          <a:p>
            <a:pPr algn="just"/>
            <a:endParaRPr lang="en-IN" sz="1800">
              <a:solidFill>
                <a:schemeClr val="tx1"/>
              </a:solidFill>
              <a:latin typeface="+mn-lt"/>
            </a:endParaRPr>
          </a:p>
          <a:p>
            <a:pPr algn="just"/>
            <a:r>
              <a:rPr lang="en-IN" sz="1800" b="0" i="0">
                <a:solidFill>
                  <a:schemeClr val="tx1"/>
                </a:solidFill>
                <a:effectLst/>
                <a:latin typeface="+mn-lt"/>
              </a:rPr>
              <a:t>By </a:t>
            </a:r>
            <a:r>
              <a:rPr lang="en-IN" sz="1800" b="0" i="0" err="1">
                <a:solidFill>
                  <a:schemeClr val="tx1"/>
                </a:solidFill>
                <a:effectLst/>
                <a:latin typeface="+mn-lt"/>
              </a:rPr>
              <a:t>analyzing</a:t>
            </a:r>
            <a:r>
              <a:rPr lang="en-IN" sz="1800" b="0" i="0">
                <a:solidFill>
                  <a:schemeClr val="tx1"/>
                </a:solidFill>
                <a:effectLst/>
                <a:latin typeface="+mn-lt"/>
              </a:rPr>
              <a:t> these variables we get to know that, there are total 5000 rows and 21 columns, from which 3 column contain cate</a:t>
            </a:r>
            <a:r>
              <a:rPr lang="en-IN" sz="1800">
                <a:solidFill>
                  <a:schemeClr val="tx1"/>
                </a:solidFill>
                <a:latin typeface="+mn-lt"/>
              </a:rPr>
              <a:t>gorical values.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sp>
        <p:nvSpPr>
          <p:cNvPr id="370" name="Google Shape;370;p6"/>
          <p:cNvSpPr txBox="1"/>
          <p:nvPr/>
        </p:nvSpPr>
        <p:spPr>
          <a:xfrm>
            <a:off x="185195" y="496066"/>
            <a:ext cx="8503149" cy="5116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a:solidFill>
                  <a:srgbClr val="002776"/>
                </a:solidFill>
                <a:latin typeface="Arial"/>
                <a:ea typeface="Arial"/>
                <a:cs typeface="Arial"/>
                <a:sym typeface="Arial"/>
              </a:rPr>
              <a:t>Exploratory Data Analysis (EDA)</a:t>
            </a:r>
            <a:endParaRPr sz="1400" b="0" i="0" u="none" strike="noStrike" cap="none">
              <a:solidFill>
                <a:srgbClr val="000000"/>
              </a:solidFill>
              <a:latin typeface="Arial"/>
              <a:ea typeface="Arial"/>
              <a:cs typeface="Arial"/>
              <a:sym typeface="Arial"/>
            </a:endParaRPr>
          </a:p>
        </p:txBody>
      </p:sp>
      <p:sp>
        <p:nvSpPr>
          <p:cNvPr id="371" name="Google Shape;371;p6"/>
          <p:cNvSpPr/>
          <p:nvPr/>
        </p:nvSpPr>
        <p:spPr>
          <a:xfrm>
            <a:off x="226161" y="1925544"/>
            <a:ext cx="8421215" cy="230828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1800" b="0" strike="noStrike" cap="none">
                <a:solidFill>
                  <a:schemeClr val="tx1"/>
                </a:solidFill>
                <a:latin typeface="+mn-lt"/>
                <a:ea typeface="Verdana"/>
                <a:cs typeface="Verdana"/>
                <a:sym typeface="Verdana"/>
              </a:rPr>
              <a:t>While performin</a:t>
            </a:r>
            <a:r>
              <a:rPr lang="en-US" sz="1800">
                <a:solidFill>
                  <a:schemeClr val="tx1"/>
                </a:solidFill>
                <a:latin typeface="+mn-lt"/>
                <a:ea typeface="Verdana"/>
                <a:cs typeface="Verdana"/>
                <a:sym typeface="Verdana"/>
              </a:rPr>
              <a:t>g EDA, data type of some column such as ‘</a:t>
            </a:r>
            <a:r>
              <a:rPr lang="en-US" sz="1800" err="1">
                <a:solidFill>
                  <a:schemeClr val="tx1"/>
                </a:solidFill>
                <a:latin typeface="+mn-lt"/>
                <a:ea typeface="Verdana"/>
                <a:cs typeface="Verdana"/>
                <a:sym typeface="Verdana"/>
              </a:rPr>
              <a:t>day.charge</a:t>
            </a:r>
            <a:r>
              <a:rPr lang="en-US" sz="1800">
                <a:solidFill>
                  <a:schemeClr val="tx1"/>
                </a:solidFill>
                <a:latin typeface="+mn-lt"/>
                <a:ea typeface="Verdana"/>
                <a:cs typeface="Verdana"/>
                <a:sym typeface="Verdana"/>
              </a:rPr>
              <a:t>’ and ‘</a:t>
            </a:r>
            <a:r>
              <a:rPr lang="en-US" sz="1800" err="1">
                <a:solidFill>
                  <a:schemeClr val="tx1"/>
                </a:solidFill>
                <a:latin typeface="+mn-lt"/>
                <a:ea typeface="Verdana"/>
                <a:cs typeface="Verdana"/>
                <a:sym typeface="Verdana"/>
              </a:rPr>
              <a:t>eve.mins</a:t>
            </a:r>
            <a:r>
              <a:rPr lang="en-US" sz="1800">
                <a:solidFill>
                  <a:schemeClr val="tx1"/>
                </a:solidFill>
                <a:latin typeface="+mn-lt"/>
                <a:ea typeface="Verdana"/>
                <a:cs typeface="Verdana"/>
                <a:sym typeface="Verdana"/>
              </a:rPr>
              <a:t>’ is given object, but it contains float values. So we convert it into float </a:t>
            </a:r>
            <a:r>
              <a:rPr lang="en-US" sz="1800" err="1">
                <a:solidFill>
                  <a:schemeClr val="tx1"/>
                </a:solidFill>
                <a:latin typeface="+mn-lt"/>
                <a:ea typeface="Verdana"/>
                <a:cs typeface="Verdana"/>
                <a:sym typeface="Verdana"/>
              </a:rPr>
              <a:t>dtype</a:t>
            </a:r>
            <a:r>
              <a:rPr lang="en-US" sz="1800">
                <a:solidFill>
                  <a:schemeClr val="tx1"/>
                </a:solidFill>
                <a:latin typeface="+mn-lt"/>
                <a:ea typeface="Verdana"/>
                <a:cs typeface="Verdana"/>
                <a:sym typeface="Verdana"/>
              </a:rPr>
              <a:t>.</a:t>
            </a:r>
          </a:p>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1800" b="0" strike="noStrike" cap="none">
                <a:solidFill>
                  <a:schemeClr val="tx1"/>
                </a:solidFill>
                <a:latin typeface="+mn-lt"/>
                <a:ea typeface="Verdana"/>
                <a:cs typeface="Verdana"/>
                <a:sym typeface="Verdana"/>
              </a:rPr>
              <a:t>We have ‘</a:t>
            </a:r>
            <a:r>
              <a:rPr lang="en-US" sz="1800" b="0" strike="noStrike" cap="none" err="1">
                <a:solidFill>
                  <a:schemeClr val="tx1"/>
                </a:solidFill>
                <a:latin typeface="+mn-lt"/>
                <a:ea typeface="Verdana"/>
                <a:cs typeface="Verdana"/>
                <a:sym typeface="Verdana"/>
              </a:rPr>
              <a:t>area.code</a:t>
            </a:r>
            <a:r>
              <a:rPr lang="en-US" sz="1800" b="0" strike="noStrike" cap="none">
                <a:solidFill>
                  <a:schemeClr val="tx1"/>
                </a:solidFill>
                <a:latin typeface="+mn-lt"/>
                <a:ea typeface="Verdana"/>
                <a:cs typeface="Verdana"/>
                <a:sym typeface="Verdana"/>
              </a:rPr>
              <a:t>’ in this ‘area_code_415’ format, for future reference we just extract the area code.</a:t>
            </a:r>
          </a:p>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1800">
                <a:solidFill>
                  <a:schemeClr val="tx1"/>
                </a:solidFill>
                <a:latin typeface="+mn-lt"/>
                <a:ea typeface="Verdana"/>
                <a:cs typeface="Verdana"/>
                <a:sym typeface="Verdana"/>
              </a:rPr>
              <a:t>We converted all the categorical values into dummy variables for calculating ‘ A Correlation Matrix’</a:t>
            </a:r>
          </a:p>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1800" b="0" strike="noStrike" cap="none">
                <a:solidFill>
                  <a:schemeClr val="tx1"/>
                </a:solidFill>
                <a:latin typeface="+mn-lt"/>
                <a:ea typeface="Verdana"/>
                <a:cs typeface="Verdana"/>
                <a:sym typeface="Verdana"/>
              </a:rPr>
              <a:t>And</a:t>
            </a:r>
            <a:r>
              <a:rPr lang="en-US" sz="1800">
                <a:solidFill>
                  <a:schemeClr val="tx1"/>
                </a:solidFill>
                <a:latin typeface="+mn-lt"/>
                <a:ea typeface="Verdana"/>
                <a:cs typeface="Verdana"/>
                <a:sym typeface="Verdana"/>
              </a:rPr>
              <a:t> more things are done which is shown in following slide.</a:t>
            </a:r>
            <a:endParaRPr sz="1800" b="0" strike="noStrike" cap="none">
              <a:solidFill>
                <a:schemeClr val="tx1"/>
              </a:solidFill>
              <a:latin typeface="+mn-lt"/>
              <a:ea typeface="Verdana"/>
              <a:cs typeface="Verdana"/>
              <a:sym typeface="Verdana"/>
            </a:endParaRPr>
          </a:p>
        </p:txBody>
      </p:sp>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7"/>
          <p:cNvSpPr txBox="1"/>
          <p:nvPr/>
        </p:nvSpPr>
        <p:spPr>
          <a:xfrm>
            <a:off x="185195" y="214199"/>
            <a:ext cx="150470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a:solidFill>
                  <a:srgbClr val="002776"/>
                </a:solidFill>
                <a:latin typeface="Arial"/>
                <a:ea typeface="Arial"/>
                <a:cs typeface="Arial"/>
                <a:sym typeface="Arial"/>
              </a:rPr>
              <a:t>EDA</a:t>
            </a:r>
            <a:endParaRPr sz="1400" b="0" i="0" u="none" strike="noStrike" cap="none">
              <a:solidFill>
                <a:srgbClr val="000000"/>
              </a:solidFill>
              <a:latin typeface="Arial"/>
              <a:ea typeface="Arial"/>
              <a:cs typeface="Arial"/>
              <a:sym typeface="Arial"/>
            </a:endParaRPr>
          </a:p>
        </p:txBody>
      </p:sp>
      <p:pic>
        <p:nvPicPr>
          <p:cNvPr id="383" name="Google Shape;383;p7"/>
          <p:cNvPicPr preferRelativeResize="0"/>
          <p:nvPr/>
        </p:nvPicPr>
        <p:blipFill rotWithShape="1">
          <a:blip r:embed="rId3">
            <a:alphaModFix/>
          </a:blip>
          <a:srcRect/>
          <a:stretch/>
        </p:blipFill>
        <p:spPr>
          <a:xfrm>
            <a:off x="7771754" y="41251"/>
            <a:ext cx="1187051" cy="411359"/>
          </a:xfrm>
          <a:prstGeom prst="rect">
            <a:avLst/>
          </a:prstGeom>
          <a:noFill/>
          <a:ln>
            <a:noFill/>
          </a:ln>
        </p:spPr>
      </p:pic>
      <p:pic>
        <p:nvPicPr>
          <p:cNvPr id="3" name="Picture 2">
            <a:extLst>
              <a:ext uri="{FF2B5EF4-FFF2-40B4-BE49-F238E27FC236}">
                <a16:creationId xmlns:a16="http://schemas.microsoft.com/office/drawing/2014/main" id="{4411A668-BFDE-F233-616B-1B6BAC14AF36}"/>
              </a:ext>
            </a:extLst>
          </p:cNvPr>
          <p:cNvPicPr>
            <a:picLocks noChangeAspect="1"/>
          </p:cNvPicPr>
          <p:nvPr/>
        </p:nvPicPr>
        <p:blipFill rotWithShape="1">
          <a:blip r:embed="rId4"/>
          <a:srcRect l="15988" t="24433" r="15806" b="13823"/>
          <a:stretch/>
        </p:blipFill>
        <p:spPr>
          <a:xfrm>
            <a:off x="1" y="1789392"/>
            <a:ext cx="9144000" cy="4731505"/>
          </a:xfrm>
          <a:prstGeom prst="rect">
            <a:avLst/>
          </a:prstGeom>
        </p:spPr>
      </p:pic>
      <p:sp>
        <p:nvSpPr>
          <p:cNvPr id="4" name="TextBox 3">
            <a:extLst>
              <a:ext uri="{FF2B5EF4-FFF2-40B4-BE49-F238E27FC236}">
                <a16:creationId xmlns:a16="http://schemas.microsoft.com/office/drawing/2014/main" id="{70BC5A7C-8999-12DE-4731-2DA58642583D}"/>
              </a:ext>
            </a:extLst>
          </p:cNvPr>
          <p:cNvSpPr txBox="1"/>
          <p:nvPr/>
        </p:nvSpPr>
        <p:spPr>
          <a:xfrm>
            <a:off x="491613" y="965832"/>
            <a:ext cx="7914968" cy="646331"/>
          </a:xfrm>
          <a:prstGeom prst="rect">
            <a:avLst/>
          </a:prstGeom>
          <a:noFill/>
        </p:spPr>
        <p:txBody>
          <a:bodyPr wrap="square" rtlCol="0">
            <a:spAutoFit/>
          </a:bodyPr>
          <a:lstStyle/>
          <a:p>
            <a:pPr marL="285750" indent="-285750">
              <a:buFont typeface="Arial" panose="020B0604020202020204" pitchFamily="34" charset="0"/>
              <a:buChar char="•"/>
            </a:pPr>
            <a:r>
              <a:rPr lang="en-US" sz="1800"/>
              <a:t>From this graph we come to know about ‘Churn Proportion for each states’</a:t>
            </a:r>
            <a:endParaRPr lang="en-IN"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BDE496-E8F4-6DB0-1900-9F1FBAEFEBC9}"/>
              </a:ext>
            </a:extLst>
          </p:cNvPr>
          <p:cNvPicPr>
            <a:picLocks noChangeAspect="1"/>
          </p:cNvPicPr>
          <p:nvPr/>
        </p:nvPicPr>
        <p:blipFill rotWithShape="1">
          <a:blip r:embed="rId2"/>
          <a:srcRect l="21076" t="37241" r="46021" b="15352"/>
          <a:stretch/>
        </p:blipFill>
        <p:spPr>
          <a:xfrm>
            <a:off x="1566724" y="2154619"/>
            <a:ext cx="5650153" cy="4383834"/>
          </a:xfrm>
          <a:prstGeom prst="rect">
            <a:avLst/>
          </a:prstGeom>
        </p:spPr>
      </p:pic>
      <p:sp>
        <p:nvSpPr>
          <p:cNvPr id="7" name="TextBox 6">
            <a:extLst>
              <a:ext uri="{FF2B5EF4-FFF2-40B4-BE49-F238E27FC236}">
                <a16:creationId xmlns:a16="http://schemas.microsoft.com/office/drawing/2014/main" id="{5E6185BB-56F2-8E9C-547C-6E53837CB0EA}"/>
              </a:ext>
            </a:extLst>
          </p:cNvPr>
          <p:cNvSpPr txBox="1"/>
          <p:nvPr/>
        </p:nvSpPr>
        <p:spPr>
          <a:xfrm>
            <a:off x="0" y="0"/>
            <a:ext cx="1394660" cy="646331"/>
          </a:xfrm>
          <a:prstGeom prst="rect">
            <a:avLst/>
          </a:prstGeom>
          <a:noFill/>
        </p:spPr>
        <p:txBody>
          <a:bodyPr wrap="square">
            <a:spAutoFit/>
          </a:bodyPr>
          <a:lstStyle/>
          <a:p>
            <a:pPr marL="0" marR="0" lvl="0" indent="0" algn="l" rtl="0">
              <a:lnSpc>
                <a:spcPct val="100000"/>
              </a:lnSpc>
              <a:spcBef>
                <a:spcPts val="0"/>
              </a:spcBef>
              <a:spcAft>
                <a:spcPts val="0"/>
              </a:spcAft>
              <a:buClr>
                <a:srgbClr val="002776"/>
              </a:buClr>
              <a:buSzPts val="2800"/>
              <a:buFont typeface="Arial"/>
              <a:buNone/>
            </a:pPr>
            <a:r>
              <a:rPr lang="en-US" sz="3600" b="1" i="0" u="none" strike="noStrike" cap="none">
                <a:solidFill>
                  <a:srgbClr val="002776"/>
                </a:solidFill>
                <a:latin typeface="Arial"/>
                <a:ea typeface="Arial"/>
                <a:cs typeface="Arial"/>
                <a:sym typeface="Arial"/>
              </a:rPr>
              <a:t>EDA</a:t>
            </a:r>
            <a:endParaRPr lang="en-US" sz="3600" b="0" i="0" u="none" strike="noStrike" cap="none">
              <a:solidFill>
                <a:srgbClr val="000000"/>
              </a:solidFill>
              <a:latin typeface="Arial"/>
              <a:ea typeface="Arial"/>
              <a:cs typeface="Arial"/>
              <a:sym typeface="Arial"/>
            </a:endParaRPr>
          </a:p>
        </p:txBody>
      </p:sp>
      <p:pic>
        <p:nvPicPr>
          <p:cNvPr id="8" name="Google Shape;383;p7">
            <a:extLst>
              <a:ext uri="{FF2B5EF4-FFF2-40B4-BE49-F238E27FC236}">
                <a16:creationId xmlns:a16="http://schemas.microsoft.com/office/drawing/2014/main" id="{2E45EBBE-6D05-7813-DD2E-5209E6F4433F}"/>
              </a:ext>
            </a:extLst>
          </p:cNvPr>
          <p:cNvPicPr preferRelativeResize="0"/>
          <p:nvPr/>
        </p:nvPicPr>
        <p:blipFill rotWithShape="1">
          <a:blip r:embed="rId3">
            <a:alphaModFix/>
          </a:blip>
          <a:srcRect/>
          <a:stretch/>
        </p:blipFill>
        <p:spPr>
          <a:xfrm>
            <a:off x="7870077" y="117485"/>
            <a:ext cx="1187051" cy="411359"/>
          </a:xfrm>
          <a:prstGeom prst="rect">
            <a:avLst/>
          </a:prstGeom>
          <a:noFill/>
          <a:ln>
            <a:noFill/>
          </a:ln>
        </p:spPr>
      </p:pic>
      <p:sp>
        <p:nvSpPr>
          <p:cNvPr id="9" name="TextBox 8">
            <a:extLst>
              <a:ext uri="{FF2B5EF4-FFF2-40B4-BE49-F238E27FC236}">
                <a16:creationId xmlns:a16="http://schemas.microsoft.com/office/drawing/2014/main" id="{3316FD3B-A1D1-C303-908E-E17F3A43A3D1}"/>
              </a:ext>
            </a:extLst>
          </p:cNvPr>
          <p:cNvSpPr txBox="1"/>
          <p:nvPr/>
        </p:nvSpPr>
        <p:spPr>
          <a:xfrm>
            <a:off x="393291" y="806245"/>
            <a:ext cx="7354528" cy="523220"/>
          </a:xfrm>
          <a:prstGeom prst="rect">
            <a:avLst/>
          </a:prstGeom>
          <a:noFill/>
        </p:spPr>
        <p:txBody>
          <a:bodyPr wrap="square" rtlCol="0">
            <a:spAutoFit/>
          </a:bodyPr>
          <a:lstStyle/>
          <a:p>
            <a:pPr marL="285750" indent="-285750">
              <a:buFont typeface="Arial" panose="020B0604020202020204" pitchFamily="34" charset="0"/>
              <a:buChar char="•"/>
            </a:pPr>
            <a:r>
              <a:rPr lang="en-US"/>
              <a:t>From the pie chart representing the proportion of churned customers, we can understand the distribution of churned and non-churned customers</a:t>
            </a:r>
            <a:endParaRPr lang="en-IN"/>
          </a:p>
        </p:txBody>
      </p:sp>
    </p:spTree>
    <p:extLst>
      <p:ext uri="{BB962C8B-B14F-4D97-AF65-F5344CB8AC3E}">
        <p14:creationId xmlns:p14="http://schemas.microsoft.com/office/powerpoint/2010/main" val="293450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F02D2-4B3A-FCF3-3BE9-0B043E316B5C}"/>
              </a:ext>
            </a:extLst>
          </p:cNvPr>
          <p:cNvSpPr>
            <a:spLocks noGrp="1"/>
          </p:cNvSpPr>
          <p:nvPr>
            <p:ph type="title"/>
          </p:nvPr>
        </p:nvSpPr>
        <p:spPr>
          <a:xfrm>
            <a:off x="206478" y="249031"/>
            <a:ext cx="1317522" cy="665370"/>
          </a:xfrm>
        </p:spPr>
        <p:txBody>
          <a:bodyPr/>
          <a:lstStyle/>
          <a:p>
            <a:r>
              <a:rPr lang="en-US" sz="3600" b="1" i="0" u="none" strike="noStrike" cap="none">
                <a:solidFill>
                  <a:srgbClr val="002776"/>
                </a:solidFill>
                <a:latin typeface="Arial"/>
                <a:ea typeface="Arial"/>
                <a:cs typeface="Arial"/>
                <a:sym typeface="Arial"/>
              </a:rPr>
              <a:t>EDA</a:t>
            </a:r>
            <a:br>
              <a:rPr lang="en-US" sz="1800" b="0" i="0" u="none" strike="noStrike" cap="none">
                <a:solidFill>
                  <a:srgbClr val="000000"/>
                </a:solidFill>
                <a:latin typeface="Arial"/>
                <a:ea typeface="Arial"/>
                <a:cs typeface="Arial"/>
                <a:sym typeface="Arial"/>
              </a:rPr>
            </a:br>
            <a:endParaRPr lang="en-IN"/>
          </a:p>
        </p:txBody>
      </p:sp>
      <p:pic>
        <p:nvPicPr>
          <p:cNvPr id="4" name="Google Shape;383;p7">
            <a:extLst>
              <a:ext uri="{FF2B5EF4-FFF2-40B4-BE49-F238E27FC236}">
                <a16:creationId xmlns:a16="http://schemas.microsoft.com/office/drawing/2014/main" id="{10A424D9-E355-5A8D-445D-E1C7914A7E16}"/>
              </a:ext>
            </a:extLst>
          </p:cNvPr>
          <p:cNvPicPr preferRelativeResize="0"/>
          <p:nvPr/>
        </p:nvPicPr>
        <p:blipFill rotWithShape="1">
          <a:blip r:embed="rId2">
            <a:alphaModFix/>
          </a:blip>
          <a:srcRect/>
          <a:stretch/>
        </p:blipFill>
        <p:spPr>
          <a:xfrm>
            <a:off x="7750471" y="140860"/>
            <a:ext cx="1187051" cy="411359"/>
          </a:xfrm>
          <a:prstGeom prst="rect">
            <a:avLst/>
          </a:prstGeom>
          <a:noFill/>
          <a:ln>
            <a:noFill/>
          </a:ln>
        </p:spPr>
      </p:pic>
      <p:pic>
        <p:nvPicPr>
          <p:cNvPr id="6" name="Picture 5">
            <a:extLst>
              <a:ext uri="{FF2B5EF4-FFF2-40B4-BE49-F238E27FC236}">
                <a16:creationId xmlns:a16="http://schemas.microsoft.com/office/drawing/2014/main" id="{D36DD345-B7FB-9C90-9EE7-077C09818BB3}"/>
              </a:ext>
            </a:extLst>
          </p:cNvPr>
          <p:cNvPicPr>
            <a:picLocks noChangeAspect="1"/>
          </p:cNvPicPr>
          <p:nvPr/>
        </p:nvPicPr>
        <p:blipFill rotWithShape="1">
          <a:blip r:embed="rId3"/>
          <a:srcRect l="18387" t="25389" r="16771" b="5221"/>
          <a:stretch/>
        </p:blipFill>
        <p:spPr>
          <a:xfrm>
            <a:off x="403123" y="2163096"/>
            <a:ext cx="8327922" cy="4445873"/>
          </a:xfrm>
          <a:prstGeom prst="rect">
            <a:avLst/>
          </a:prstGeom>
        </p:spPr>
      </p:pic>
      <p:sp>
        <p:nvSpPr>
          <p:cNvPr id="7" name="TextBox 6">
            <a:extLst>
              <a:ext uri="{FF2B5EF4-FFF2-40B4-BE49-F238E27FC236}">
                <a16:creationId xmlns:a16="http://schemas.microsoft.com/office/drawing/2014/main" id="{97AA31B0-80C4-DF6E-626F-E1F2CA55BE34}"/>
              </a:ext>
            </a:extLst>
          </p:cNvPr>
          <p:cNvSpPr txBox="1"/>
          <p:nvPr/>
        </p:nvSpPr>
        <p:spPr>
          <a:xfrm>
            <a:off x="727587" y="1052175"/>
            <a:ext cx="7649497" cy="738664"/>
          </a:xfrm>
          <a:prstGeom prst="rect">
            <a:avLst/>
          </a:prstGeom>
          <a:noFill/>
        </p:spPr>
        <p:txBody>
          <a:bodyPr wrap="square" rtlCol="0">
            <a:spAutoFit/>
          </a:bodyPr>
          <a:lstStyle/>
          <a:p>
            <a:pPr marL="285750" indent="-285750">
              <a:buFont typeface="Arial" panose="020B0604020202020204" pitchFamily="34" charset="0"/>
              <a:buChar char="•"/>
            </a:pPr>
            <a:r>
              <a:rPr lang="en-US"/>
              <a:t>From this graph we come to know about the states with higher or lower churn percentages. Here we can see customer of state ‘CA’ has highest churn rate and state ‘VA’ has least churn.</a:t>
            </a:r>
            <a:endParaRPr lang="en-IN"/>
          </a:p>
        </p:txBody>
      </p:sp>
    </p:spTree>
    <p:extLst>
      <p:ext uri="{BB962C8B-B14F-4D97-AF65-F5344CB8AC3E}">
        <p14:creationId xmlns:p14="http://schemas.microsoft.com/office/powerpoint/2010/main" val="2078502664"/>
      </p:ext>
    </p:extLst>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1249</Words>
  <Application>Microsoft Office PowerPoint</Application>
  <PresentationFormat>On-screen Show (4:3)</PresentationFormat>
  <Paragraphs>91</Paragraphs>
  <Slides>18</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Century Gothic</vt:lpstr>
      <vt:lpstr>Helvetica Neue</vt:lpstr>
      <vt:lpstr>Verdana</vt:lpstr>
      <vt:lpstr>Noto Sans Symbols</vt:lpstr>
      <vt:lpstr>Perception</vt:lpstr>
      <vt:lpstr>Office Theme</vt:lpstr>
      <vt:lpstr>Customer Churn Prediction for Telecommunications Companies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vt:lpstr>
      <vt:lpstr>EDA</vt:lpstr>
      <vt:lpstr>PowerPoint Presentation</vt:lpstr>
      <vt:lpstr>EDA</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Com</cp:lastModifiedBy>
  <cp:revision>5</cp:revision>
  <dcterms:created xsi:type="dcterms:W3CDTF">2012-08-17T07:00:49Z</dcterms:created>
  <dcterms:modified xsi:type="dcterms:W3CDTF">2023-08-02T17:10:18Z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